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media/image12.svg" ContentType="image/svg+xml"/>
  <Override PartName="/ppt/media/image14.svg" ContentType="image/svg+xml"/>
  <Override PartName="/ppt/media/image3.svg" ContentType="image/svg+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1" r:id="rId8"/>
    <p:sldId id="274" r:id="rId9"/>
    <p:sldId id="272" r:id="rId10"/>
    <p:sldId id="276" r:id="rId11"/>
    <p:sldId id="263" r:id="rId12"/>
    <p:sldId id="269" r:id="rId13"/>
    <p:sldId id="271" r:id="rId14"/>
    <p:sldId id="277" r:id="rId15"/>
    <p:sldId id="264" r:id="rId16"/>
    <p:sldId id="275" r:id="rId17"/>
    <p:sldId id="267" r:id="rId18"/>
    <p:sldId id="270" r:id="rId19"/>
    <p:sldId id="265" r:id="rId20"/>
    <p:sldId id="266"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4"/>
    <p:restoredTop sz="53807"/>
  </p:normalViewPr>
  <p:slideViewPr>
    <p:cSldViewPr snapToGrid="0">
      <p:cViewPr varScale="1">
        <p:scale>
          <a:sx n="60" d="100"/>
          <a:sy n="60" d="100"/>
        </p:scale>
        <p:origin x="26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svg"/><Relationship Id="rId3" Type="http://schemas.openxmlformats.org/officeDocument/2006/relationships/image" Target="../media/image4.png"/><Relationship Id="rId4" Type="http://schemas.openxmlformats.org/officeDocument/2006/relationships/image" Target="../media/image5.svg"/><Relationship Id="rId5" Type="http://schemas.openxmlformats.org/officeDocument/2006/relationships/image" Target="../media/image6.png"/><Relationship Id="rId6" Type="http://schemas.openxmlformats.org/officeDocument/2006/relationships/image" Target="../media/image7.svg"/><Relationship Id="rId7" Type="http://schemas.openxmlformats.org/officeDocument/2006/relationships/image" Target="../media/image8.png"/><Relationship Id="rId8" Type="http://schemas.openxmlformats.org/officeDocument/2006/relationships/image" Target="../media/image9.svg"/></Relationships>
</file>

<file path=ppt/diagrams/_rels/data3.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svg"/><Relationship Id="rId3" Type="http://schemas.openxmlformats.org/officeDocument/2006/relationships/image" Target="../media/image13.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svg"/><Relationship Id="rId3" Type="http://schemas.openxmlformats.org/officeDocument/2006/relationships/image" Target="../media/image4.png"/><Relationship Id="rId4" Type="http://schemas.openxmlformats.org/officeDocument/2006/relationships/image" Target="../media/image5.svg"/><Relationship Id="rId5" Type="http://schemas.openxmlformats.org/officeDocument/2006/relationships/image" Target="../media/image6.png"/><Relationship Id="rId6" Type="http://schemas.openxmlformats.org/officeDocument/2006/relationships/image" Target="../media/image7.svg"/><Relationship Id="rId7" Type="http://schemas.openxmlformats.org/officeDocument/2006/relationships/image" Target="../media/image8.png"/><Relationship Id="rId8" Type="http://schemas.openxmlformats.org/officeDocument/2006/relationships/image" Target="../media/image9.svg"/></Relationships>
</file>

<file path=ppt/diagrams/_rels/drawing3.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svg"/><Relationship Id="rId3" Type="http://schemas.openxmlformats.org/officeDocument/2006/relationships/image" Target="../media/image13.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DE057-A169-43BE-A1D3-39BE32397C1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DA6A216-4CF0-48CD-8FFB-1F7596C83E5C}">
      <dgm:prSet/>
      <dgm:spPr/>
      <dgm:t>
        <a:bodyPr/>
        <a:lstStyle/>
        <a:p>
          <a:r>
            <a:rPr lang="en-US" b="1" dirty="0"/>
            <a:t>Resume</a:t>
          </a:r>
          <a:r>
            <a:rPr lang="en-US" dirty="0"/>
            <a:t>: 1 page, tailored to industry, include objectives</a:t>
          </a:r>
        </a:p>
      </dgm:t>
    </dgm:pt>
    <dgm:pt modelId="{122C5683-CB94-4733-B2ED-2CB966E22B21}" type="parTrans" cxnId="{7E10ACF4-283E-497A-A972-C158B8AAE6D8}">
      <dgm:prSet/>
      <dgm:spPr/>
      <dgm:t>
        <a:bodyPr/>
        <a:lstStyle/>
        <a:p>
          <a:endParaRPr lang="en-US"/>
        </a:p>
      </dgm:t>
    </dgm:pt>
    <dgm:pt modelId="{2ED90534-0C9F-414A-A5F6-0B054B872573}" type="sibTrans" cxnId="{7E10ACF4-283E-497A-A972-C158B8AAE6D8}">
      <dgm:prSet/>
      <dgm:spPr/>
      <dgm:t>
        <a:bodyPr/>
        <a:lstStyle/>
        <a:p>
          <a:endParaRPr lang="en-US"/>
        </a:p>
      </dgm:t>
    </dgm:pt>
    <dgm:pt modelId="{0157D516-63E1-477B-8592-430067D974D1}">
      <dgm:prSet/>
      <dgm:spPr/>
      <dgm:t>
        <a:bodyPr/>
        <a:lstStyle/>
        <a:p>
          <a:r>
            <a:rPr lang="en-US" dirty="0"/>
            <a:t>Complete scholarly record, grows over time (</a:t>
          </a:r>
          <a:r>
            <a:rPr lang="en-US" i="1" dirty="0"/>
            <a:t>e.g. </a:t>
          </a:r>
          <a:r>
            <a:rPr lang="en-US" dirty="0"/>
            <a:t>no page limit)</a:t>
          </a:r>
        </a:p>
      </dgm:t>
    </dgm:pt>
    <dgm:pt modelId="{A545F6C6-752F-4D54-878C-2432D122A5D0}" type="parTrans" cxnId="{D2EF1790-A3B7-4726-8DF6-A7FBFDB7DB95}">
      <dgm:prSet/>
      <dgm:spPr/>
      <dgm:t>
        <a:bodyPr/>
        <a:lstStyle/>
        <a:p>
          <a:endParaRPr lang="en-US"/>
        </a:p>
      </dgm:t>
    </dgm:pt>
    <dgm:pt modelId="{9D36243A-34F1-41E2-ABB1-5FC3FDE1A2EA}" type="sibTrans" cxnId="{D2EF1790-A3B7-4726-8DF6-A7FBFDB7DB95}">
      <dgm:prSet/>
      <dgm:spPr/>
      <dgm:t>
        <a:bodyPr/>
        <a:lstStyle/>
        <a:p>
          <a:endParaRPr lang="en-US"/>
        </a:p>
      </dgm:t>
    </dgm:pt>
    <dgm:pt modelId="{1D231DD4-8B02-41C4-A489-70D1BE37F043}">
      <dgm:prSet/>
      <dgm:spPr/>
      <dgm:t>
        <a:bodyPr/>
        <a:lstStyle/>
        <a:p>
          <a:r>
            <a:rPr lang="en-US"/>
            <a:t>Start tracking everything, no matter how minor you think it is</a:t>
          </a:r>
        </a:p>
      </dgm:t>
    </dgm:pt>
    <dgm:pt modelId="{06718A2D-0566-4B89-B08E-5FCCAF552264}" type="parTrans" cxnId="{734D433A-6FC4-4E12-8867-4AC82FB28EAC}">
      <dgm:prSet/>
      <dgm:spPr/>
      <dgm:t>
        <a:bodyPr/>
        <a:lstStyle/>
        <a:p>
          <a:endParaRPr lang="en-US"/>
        </a:p>
      </dgm:t>
    </dgm:pt>
    <dgm:pt modelId="{371CAF90-C464-4E72-9BBF-944DA2A81892}" type="sibTrans" cxnId="{734D433A-6FC4-4E12-8867-4AC82FB28EAC}">
      <dgm:prSet/>
      <dgm:spPr/>
      <dgm:t>
        <a:bodyPr/>
        <a:lstStyle/>
        <a:p>
          <a:endParaRPr lang="en-US"/>
        </a:p>
      </dgm:t>
    </dgm:pt>
    <dgm:pt modelId="{F75AACA0-B84F-43B0-9BA0-83494D0766D1}">
      <dgm:prSet/>
      <dgm:spPr/>
      <dgm:t>
        <a:bodyPr/>
        <a:lstStyle/>
        <a:p>
          <a:r>
            <a:rPr lang="en-US"/>
            <a:t>Keep a long form, trim it if needed</a:t>
          </a:r>
        </a:p>
      </dgm:t>
    </dgm:pt>
    <dgm:pt modelId="{AD678330-6256-4F36-8573-1FFEEAAEF68D}" type="parTrans" cxnId="{C34FE135-7327-46C0-B66B-F347A4055081}">
      <dgm:prSet/>
      <dgm:spPr/>
      <dgm:t>
        <a:bodyPr/>
        <a:lstStyle/>
        <a:p>
          <a:endParaRPr lang="en-US"/>
        </a:p>
      </dgm:t>
    </dgm:pt>
    <dgm:pt modelId="{C325340B-3378-4950-BB6D-9DA14E6539A3}" type="sibTrans" cxnId="{C34FE135-7327-46C0-B66B-F347A4055081}">
      <dgm:prSet/>
      <dgm:spPr/>
      <dgm:t>
        <a:bodyPr/>
        <a:lstStyle/>
        <a:p>
          <a:endParaRPr lang="en-US"/>
        </a:p>
      </dgm:t>
    </dgm:pt>
    <dgm:pt modelId="{8A6FEA2A-2E9F-4D96-8E50-F91807D14665}" type="pres">
      <dgm:prSet presAssocID="{4FFDE057-A169-43BE-A1D3-39BE32397C1F}" presName="root" presStyleCnt="0">
        <dgm:presLayoutVars>
          <dgm:dir/>
          <dgm:resizeHandles val="exact"/>
        </dgm:presLayoutVars>
      </dgm:prSet>
      <dgm:spPr/>
    </dgm:pt>
    <dgm:pt modelId="{3D7E20CA-5493-4912-A235-DAC2ADB9D8CD}" type="pres">
      <dgm:prSet presAssocID="{EDA6A216-4CF0-48CD-8FFB-1F7596C83E5C}" presName="compNode" presStyleCnt="0"/>
      <dgm:spPr/>
    </dgm:pt>
    <dgm:pt modelId="{532F80C5-F302-4941-8A0B-BC9073F97F2A}" type="pres">
      <dgm:prSet presAssocID="{EDA6A216-4CF0-48CD-8FFB-1F7596C83E5C}" presName="bgRect" presStyleLbl="bgShp" presStyleIdx="0" presStyleCnt="4"/>
      <dgm:spPr/>
    </dgm:pt>
    <dgm:pt modelId="{ABF53663-890D-464F-BD05-5C89D3051969}" type="pres">
      <dgm:prSet presAssocID="{EDA6A216-4CF0-48CD-8FFB-1F7596C83E5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72036451-786F-4CA5-A9E0-5C3BB3FA1B25}" type="pres">
      <dgm:prSet presAssocID="{EDA6A216-4CF0-48CD-8FFB-1F7596C83E5C}" presName="spaceRect" presStyleCnt="0"/>
      <dgm:spPr/>
    </dgm:pt>
    <dgm:pt modelId="{806324F3-9818-4B5A-B4F0-914E07E13787}" type="pres">
      <dgm:prSet presAssocID="{EDA6A216-4CF0-48CD-8FFB-1F7596C83E5C}" presName="parTx" presStyleLbl="revTx" presStyleIdx="0" presStyleCnt="4">
        <dgm:presLayoutVars>
          <dgm:chMax val="0"/>
          <dgm:chPref val="0"/>
        </dgm:presLayoutVars>
      </dgm:prSet>
      <dgm:spPr/>
    </dgm:pt>
    <dgm:pt modelId="{00D351B2-BEC3-44D4-A4F9-AB2B78C5A5F3}" type="pres">
      <dgm:prSet presAssocID="{2ED90534-0C9F-414A-A5F6-0B054B872573}" presName="sibTrans" presStyleCnt="0"/>
      <dgm:spPr/>
    </dgm:pt>
    <dgm:pt modelId="{4E7C09B6-48EC-4EE9-9AD8-109F7C38B0D6}" type="pres">
      <dgm:prSet presAssocID="{0157D516-63E1-477B-8592-430067D974D1}" presName="compNode" presStyleCnt="0"/>
      <dgm:spPr/>
    </dgm:pt>
    <dgm:pt modelId="{2D7CC676-0DA1-46AD-ADC0-922594C447E0}" type="pres">
      <dgm:prSet presAssocID="{0157D516-63E1-477B-8592-430067D974D1}" presName="bgRect" presStyleLbl="bgShp" presStyleIdx="1" presStyleCnt="4"/>
      <dgm:spPr/>
    </dgm:pt>
    <dgm:pt modelId="{5C754E86-E769-4A61-839C-ED3E79183ECC}" type="pres">
      <dgm:prSet presAssocID="{0157D516-63E1-477B-8592-430067D974D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A075B555-DCAA-4447-A9A7-8C7801BD9B34}" type="pres">
      <dgm:prSet presAssocID="{0157D516-63E1-477B-8592-430067D974D1}" presName="spaceRect" presStyleCnt="0"/>
      <dgm:spPr/>
    </dgm:pt>
    <dgm:pt modelId="{A296BB4E-0A47-4DB0-99EE-022FFE7CDF95}" type="pres">
      <dgm:prSet presAssocID="{0157D516-63E1-477B-8592-430067D974D1}" presName="parTx" presStyleLbl="revTx" presStyleIdx="1" presStyleCnt="4">
        <dgm:presLayoutVars>
          <dgm:chMax val="0"/>
          <dgm:chPref val="0"/>
        </dgm:presLayoutVars>
      </dgm:prSet>
      <dgm:spPr/>
    </dgm:pt>
    <dgm:pt modelId="{05127F7C-2C52-4FFD-8BF8-943E4CF11B6D}" type="pres">
      <dgm:prSet presAssocID="{9D36243A-34F1-41E2-ABB1-5FC3FDE1A2EA}" presName="sibTrans" presStyleCnt="0"/>
      <dgm:spPr/>
    </dgm:pt>
    <dgm:pt modelId="{D011CCD6-0337-44FF-AB90-15ADA9061257}" type="pres">
      <dgm:prSet presAssocID="{1D231DD4-8B02-41C4-A489-70D1BE37F043}" presName="compNode" presStyleCnt="0"/>
      <dgm:spPr/>
    </dgm:pt>
    <dgm:pt modelId="{77E2AD20-264B-469D-A9BF-CC86CDA87454}" type="pres">
      <dgm:prSet presAssocID="{1D231DD4-8B02-41C4-A489-70D1BE37F043}" presName="bgRect" presStyleLbl="bgShp" presStyleIdx="2" presStyleCnt="4"/>
      <dgm:spPr/>
    </dgm:pt>
    <dgm:pt modelId="{B2F5F073-DFDB-4A11-B31D-E4AFB5AC3C5A}" type="pres">
      <dgm:prSet presAssocID="{1D231DD4-8B02-41C4-A489-70D1BE37F04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g"/>
        </a:ext>
      </dgm:extLst>
    </dgm:pt>
    <dgm:pt modelId="{796CEF36-0C20-47B1-8FA2-B2478E08C1AF}" type="pres">
      <dgm:prSet presAssocID="{1D231DD4-8B02-41C4-A489-70D1BE37F043}" presName="spaceRect" presStyleCnt="0"/>
      <dgm:spPr/>
    </dgm:pt>
    <dgm:pt modelId="{22475BC1-A4B7-4A8F-8437-3F5CD143147B}" type="pres">
      <dgm:prSet presAssocID="{1D231DD4-8B02-41C4-A489-70D1BE37F043}" presName="parTx" presStyleLbl="revTx" presStyleIdx="2" presStyleCnt="4">
        <dgm:presLayoutVars>
          <dgm:chMax val="0"/>
          <dgm:chPref val="0"/>
        </dgm:presLayoutVars>
      </dgm:prSet>
      <dgm:spPr/>
    </dgm:pt>
    <dgm:pt modelId="{9DB7512D-94D9-4EBB-8C33-F201E583E00B}" type="pres">
      <dgm:prSet presAssocID="{371CAF90-C464-4E72-9BBF-944DA2A81892}" presName="sibTrans" presStyleCnt="0"/>
      <dgm:spPr/>
    </dgm:pt>
    <dgm:pt modelId="{EC81792D-B7D3-4993-95AD-C4562D6A1C74}" type="pres">
      <dgm:prSet presAssocID="{F75AACA0-B84F-43B0-9BA0-83494D0766D1}" presName="compNode" presStyleCnt="0"/>
      <dgm:spPr/>
    </dgm:pt>
    <dgm:pt modelId="{E20833EC-EF77-4576-9B6F-28E9E0808427}" type="pres">
      <dgm:prSet presAssocID="{F75AACA0-B84F-43B0-9BA0-83494D0766D1}" presName="bgRect" presStyleLbl="bgShp" presStyleIdx="3" presStyleCnt="4"/>
      <dgm:spPr/>
    </dgm:pt>
    <dgm:pt modelId="{588FF0C9-B25D-4C1D-9D9B-C1AD5A3B3AA7}" type="pres">
      <dgm:prSet presAssocID="{F75AACA0-B84F-43B0-9BA0-83494D0766D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ining Tools"/>
        </a:ext>
      </dgm:extLst>
    </dgm:pt>
    <dgm:pt modelId="{8A070332-CE15-4AF5-B150-2B091214187D}" type="pres">
      <dgm:prSet presAssocID="{F75AACA0-B84F-43B0-9BA0-83494D0766D1}" presName="spaceRect" presStyleCnt="0"/>
      <dgm:spPr/>
    </dgm:pt>
    <dgm:pt modelId="{363A81F4-07CF-402F-803D-8EA9697D1998}" type="pres">
      <dgm:prSet presAssocID="{F75AACA0-B84F-43B0-9BA0-83494D0766D1}" presName="parTx" presStyleLbl="revTx" presStyleIdx="3" presStyleCnt="4">
        <dgm:presLayoutVars>
          <dgm:chMax val="0"/>
          <dgm:chPref val="0"/>
        </dgm:presLayoutVars>
      </dgm:prSet>
      <dgm:spPr/>
    </dgm:pt>
  </dgm:ptLst>
  <dgm:cxnLst>
    <dgm:cxn modelId="{C34FE135-7327-46C0-B66B-F347A4055081}" srcId="{4FFDE057-A169-43BE-A1D3-39BE32397C1F}" destId="{F75AACA0-B84F-43B0-9BA0-83494D0766D1}" srcOrd="3" destOrd="0" parTransId="{AD678330-6256-4F36-8573-1FFEEAAEF68D}" sibTransId="{C325340B-3378-4950-BB6D-9DA14E6539A3}"/>
    <dgm:cxn modelId="{734D433A-6FC4-4E12-8867-4AC82FB28EAC}" srcId="{4FFDE057-A169-43BE-A1D3-39BE32397C1F}" destId="{1D231DD4-8B02-41C4-A489-70D1BE37F043}" srcOrd="2" destOrd="0" parTransId="{06718A2D-0566-4B89-B08E-5FCCAF552264}" sibTransId="{371CAF90-C464-4E72-9BBF-944DA2A81892}"/>
    <dgm:cxn modelId="{555E8541-1384-4BBA-B578-FCCD935A9C46}" type="presOf" srcId="{EDA6A216-4CF0-48CD-8FFB-1F7596C83E5C}" destId="{806324F3-9818-4B5A-B4F0-914E07E13787}" srcOrd="0" destOrd="0" presId="urn:microsoft.com/office/officeart/2018/2/layout/IconVerticalSolidList"/>
    <dgm:cxn modelId="{D5FBE84F-D041-4371-A103-546038FE4DE4}" type="presOf" srcId="{F75AACA0-B84F-43B0-9BA0-83494D0766D1}" destId="{363A81F4-07CF-402F-803D-8EA9697D1998}" srcOrd="0" destOrd="0" presId="urn:microsoft.com/office/officeart/2018/2/layout/IconVerticalSolidList"/>
    <dgm:cxn modelId="{4D9F3651-446E-46D9-B8D2-DE80A64EB308}" type="presOf" srcId="{4FFDE057-A169-43BE-A1D3-39BE32397C1F}" destId="{8A6FEA2A-2E9F-4D96-8E50-F91807D14665}" srcOrd="0" destOrd="0" presId="urn:microsoft.com/office/officeart/2018/2/layout/IconVerticalSolidList"/>
    <dgm:cxn modelId="{D2EF1790-A3B7-4726-8DF6-A7FBFDB7DB95}" srcId="{4FFDE057-A169-43BE-A1D3-39BE32397C1F}" destId="{0157D516-63E1-477B-8592-430067D974D1}" srcOrd="1" destOrd="0" parTransId="{A545F6C6-752F-4D54-878C-2432D122A5D0}" sibTransId="{9D36243A-34F1-41E2-ABB1-5FC3FDE1A2EA}"/>
    <dgm:cxn modelId="{7F8A77CD-4130-4DD7-BA7A-C307A559A185}" type="presOf" srcId="{0157D516-63E1-477B-8592-430067D974D1}" destId="{A296BB4E-0A47-4DB0-99EE-022FFE7CDF95}" srcOrd="0" destOrd="0" presId="urn:microsoft.com/office/officeart/2018/2/layout/IconVerticalSolidList"/>
    <dgm:cxn modelId="{97BAEFDE-59EC-412C-92C2-9F01BC66868E}" type="presOf" srcId="{1D231DD4-8B02-41C4-A489-70D1BE37F043}" destId="{22475BC1-A4B7-4A8F-8437-3F5CD143147B}" srcOrd="0" destOrd="0" presId="urn:microsoft.com/office/officeart/2018/2/layout/IconVerticalSolidList"/>
    <dgm:cxn modelId="{7E10ACF4-283E-497A-A972-C158B8AAE6D8}" srcId="{4FFDE057-A169-43BE-A1D3-39BE32397C1F}" destId="{EDA6A216-4CF0-48CD-8FFB-1F7596C83E5C}" srcOrd="0" destOrd="0" parTransId="{122C5683-CB94-4733-B2ED-2CB966E22B21}" sibTransId="{2ED90534-0C9F-414A-A5F6-0B054B872573}"/>
    <dgm:cxn modelId="{AF224340-8B88-405B-9160-87F8D142358E}" type="presParOf" srcId="{8A6FEA2A-2E9F-4D96-8E50-F91807D14665}" destId="{3D7E20CA-5493-4912-A235-DAC2ADB9D8CD}" srcOrd="0" destOrd="0" presId="urn:microsoft.com/office/officeart/2018/2/layout/IconVerticalSolidList"/>
    <dgm:cxn modelId="{C068B272-33B7-4288-9DFA-1D4AE24C6603}" type="presParOf" srcId="{3D7E20CA-5493-4912-A235-DAC2ADB9D8CD}" destId="{532F80C5-F302-4941-8A0B-BC9073F97F2A}" srcOrd="0" destOrd="0" presId="urn:microsoft.com/office/officeart/2018/2/layout/IconVerticalSolidList"/>
    <dgm:cxn modelId="{ECE0BA35-AED2-47FC-BD82-58FD0B60DC54}" type="presParOf" srcId="{3D7E20CA-5493-4912-A235-DAC2ADB9D8CD}" destId="{ABF53663-890D-464F-BD05-5C89D3051969}" srcOrd="1" destOrd="0" presId="urn:microsoft.com/office/officeart/2018/2/layout/IconVerticalSolidList"/>
    <dgm:cxn modelId="{168F159B-A626-41DC-AA7E-D787554EEB26}" type="presParOf" srcId="{3D7E20CA-5493-4912-A235-DAC2ADB9D8CD}" destId="{72036451-786F-4CA5-A9E0-5C3BB3FA1B25}" srcOrd="2" destOrd="0" presId="urn:microsoft.com/office/officeart/2018/2/layout/IconVerticalSolidList"/>
    <dgm:cxn modelId="{5EF31807-5803-452D-B8EC-A67D6D01AF7C}" type="presParOf" srcId="{3D7E20CA-5493-4912-A235-DAC2ADB9D8CD}" destId="{806324F3-9818-4B5A-B4F0-914E07E13787}" srcOrd="3" destOrd="0" presId="urn:microsoft.com/office/officeart/2018/2/layout/IconVerticalSolidList"/>
    <dgm:cxn modelId="{8D70D616-772A-456D-A332-0DF312138B6C}" type="presParOf" srcId="{8A6FEA2A-2E9F-4D96-8E50-F91807D14665}" destId="{00D351B2-BEC3-44D4-A4F9-AB2B78C5A5F3}" srcOrd="1" destOrd="0" presId="urn:microsoft.com/office/officeart/2018/2/layout/IconVerticalSolidList"/>
    <dgm:cxn modelId="{62FB3229-6FEB-4F31-BFFE-7BA15914CB84}" type="presParOf" srcId="{8A6FEA2A-2E9F-4D96-8E50-F91807D14665}" destId="{4E7C09B6-48EC-4EE9-9AD8-109F7C38B0D6}" srcOrd="2" destOrd="0" presId="urn:microsoft.com/office/officeart/2018/2/layout/IconVerticalSolidList"/>
    <dgm:cxn modelId="{95C6E3DA-C857-414C-B55A-ADA9FEAD5364}" type="presParOf" srcId="{4E7C09B6-48EC-4EE9-9AD8-109F7C38B0D6}" destId="{2D7CC676-0DA1-46AD-ADC0-922594C447E0}" srcOrd="0" destOrd="0" presId="urn:microsoft.com/office/officeart/2018/2/layout/IconVerticalSolidList"/>
    <dgm:cxn modelId="{D4C6A3E7-688F-4EC9-8AD5-9E0100ACDC1C}" type="presParOf" srcId="{4E7C09B6-48EC-4EE9-9AD8-109F7C38B0D6}" destId="{5C754E86-E769-4A61-839C-ED3E79183ECC}" srcOrd="1" destOrd="0" presId="urn:microsoft.com/office/officeart/2018/2/layout/IconVerticalSolidList"/>
    <dgm:cxn modelId="{6CB4FDEA-2941-44BC-A2CF-C1F0125D2DAE}" type="presParOf" srcId="{4E7C09B6-48EC-4EE9-9AD8-109F7C38B0D6}" destId="{A075B555-DCAA-4447-A9A7-8C7801BD9B34}" srcOrd="2" destOrd="0" presId="urn:microsoft.com/office/officeart/2018/2/layout/IconVerticalSolidList"/>
    <dgm:cxn modelId="{282F18E1-746C-4479-81F2-1CA4870AE3AF}" type="presParOf" srcId="{4E7C09B6-48EC-4EE9-9AD8-109F7C38B0D6}" destId="{A296BB4E-0A47-4DB0-99EE-022FFE7CDF95}" srcOrd="3" destOrd="0" presId="urn:microsoft.com/office/officeart/2018/2/layout/IconVerticalSolidList"/>
    <dgm:cxn modelId="{8A5B7E52-284E-4E40-B7F6-3553C77567C3}" type="presParOf" srcId="{8A6FEA2A-2E9F-4D96-8E50-F91807D14665}" destId="{05127F7C-2C52-4FFD-8BF8-943E4CF11B6D}" srcOrd="3" destOrd="0" presId="urn:microsoft.com/office/officeart/2018/2/layout/IconVerticalSolidList"/>
    <dgm:cxn modelId="{9D80359E-E019-4D56-B754-1599930E8D8B}" type="presParOf" srcId="{8A6FEA2A-2E9F-4D96-8E50-F91807D14665}" destId="{D011CCD6-0337-44FF-AB90-15ADA9061257}" srcOrd="4" destOrd="0" presId="urn:microsoft.com/office/officeart/2018/2/layout/IconVerticalSolidList"/>
    <dgm:cxn modelId="{BE2E8EF9-4B2A-4277-A29B-E9FE1F0A90DE}" type="presParOf" srcId="{D011CCD6-0337-44FF-AB90-15ADA9061257}" destId="{77E2AD20-264B-469D-A9BF-CC86CDA87454}" srcOrd="0" destOrd="0" presId="urn:microsoft.com/office/officeart/2018/2/layout/IconVerticalSolidList"/>
    <dgm:cxn modelId="{A28D4170-FFE9-4624-9F6B-FA0B87A290AF}" type="presParOf" srcId="{D011CCD6-0337-44FF-AB90-15ADA9061257}" destId="{B2F5F073-DFDB-4A11-B31D-E4AFB5AC3C5A}" srcOrd="1" destOrd="0" presId="urn:microsoft.com/office/officeart/2018/2/layout/IconVerticalSolidList"/>
    <dgm:cxn modelId="{10E6FD28-3CBF-4E30-83CD-BAA6E688C2B7}" type="presParOf" srcId="{D011CCD6-0337-44FF-AB90-15ADA9061257}" destId="{796CEF36-0C20-47B1-8FA2-B2478E08C1AF}" srcOrd="2" destOrd="0" presId="urn:microsoft.com/office/officeart/2018/2/layout/IconVerticalSolidList"/>
    <dgm:cxn modelId="{0894926B-4972-41D0-A548-9EF9CDB2CDD1}" type="presParOf" srcId="{D011CCD6-0337-44FF-AB90-15ADA9061257}" destId="{22475BC1-A4B7-4A8F-8437-3F5CD143147B}" srcOrd="3" destOrd="0" presId="urn:microsoft.com/office/officeart/2018/2/layout/IconVerticalSolidList"/>
    <dgm:cxn modelId="{A525DD85-61D3-4C1B-83A9-7074248B027B}" type="presParOf" srcId="{8A6FEA2A-2E9F-4D96-8E50-F91807D14665}" destId="{9DB7512D-94D9-4EBB-8C33-F201E583E00B}" srcOrd="5" destOrd="0" presId="urn:microsoft.com/office/officeart/2018/2/layout/IconVerticalSolidList"/>
    <dgm:cxn modelId="{0EAD1308-29F9-4721-B9FE-F747C57185A7}" type="presParOf" srcId="{8A6FEA2A-2E9F-4D96-8E50-F91807D14665}" destId="{EC81792D-B7D3-4993-95AD-C4562D6A1C74}" srcOrd="6" destOrd="0" presId="urn:microsoft.com/office/officeart/2018/2/layout/IconVerticalSolidList"/>
    <dgm:cxn modelId="{ECAC63BD-FFF3-400A-8EF4-B32E64E2F13C}" type="presParOf" srcId="{EC81792D-B7D3-4993-95AD-C4562D6A1C74}" destId="{E20833EC-EF77-4576-9B6F-28E9E0808427}" srcOrd="0" destOrd="0" presId="urn:microsoft.com/office/officeart/2018/2/layout/IconVerticalSolidList"/>
    <dgm:cxn modelId="{E463E3B7-1C95-45B7-BFEA-D45BBF862D67}" type="presParOf" srcId="{EC81792D-B7D3-4993-95AD-C4562D6A1C74}" destId="{588FF0C9-B25D-4C1D-9D9B-C1AD5A3B3AA7}" srcOrd="1" destOrd="0" presId="urn:microsoft.com/office/officeart/2018/2/layout/IconVerticalSolidList"/>
    <dgm:cxn modelId="{8517A262-9521-43D3-AE9B-ECE3E8BCC508}" type="presParOf" srcId="{EC81792D-B7D3-4993-95AD-C4562D6A1C74}" destId="{8A070332-CE15-4AF5-B150-2B091214187D}" srcOrd="2" destOrd="0" presId="urn:microsoft.com/office/officeart/2018/2/layout/IconVerticalSolidList"/>
    <dgm:cxn modelId="{CC78CC50-EFEC-4B7D-89BF-88168ED19A56}" type="presParOf" srcId="{EC81792D-B7D3-4993-95AD-C4562D6A1C74}" destId="{363A81F4-07CF-402F-803D-8EA9697D199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9587C5-34B8-446B-9625-6BB316EF2A15}"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C5BFDD08-F185-45D8-86F3-F7870E82748B}">
      <dgm:prSet/>
      <dgm:spPr/>
      <dgm:t>
        <a:bodyPr/>
        <a:lstStyle/>
        <a:p>
          <a:r>
            <a:rPr lang="en-US"/>
            <a:t>ORCID</a:t>
          </a:r>
        </a:p>
      </dgm:t>
    </dgm:pt>
    <dgm:pt modelId="{4A9B7AA2-CBEE-4AAD-974F-1F437DDE2153}" type="parTrans" cxnId="{B9CBDD88-04A1-4829-AB62-F0C49BF6E579}">
      <dgm:prSet/>
      <dgm:spPr/>
      <dgm:t>
        <a:bodyPr/>
        <a:lstStyle/>
        <a:p>
          <a:endParaRPr lang="en-US"/>
        </a:p>
      </dgm:t>
    </dgm:pt>
    <dgm:pt modelId="{6A85CD29-381F-4BDF-8C2D-FEF754177FA9}" type="sibTrans" cxnId="{B9CBDD88-04A1-4829-AB62-F0C49BF6E579}">
      <dgm:prSet/>
      <dgm:spPr/>
      <dgm:t>
        <a:bodyPr/>
        <a:lstStyle/>
        <a:p>
          <a:endParaRPr lang="en-US"/>
        </a:p>
      </dgm:t>
    </dgm:pt>
    <dgm:pt modelId="{3D6D9AFA-862A-47FF-B538-3457A6F9092B}">
      <dgm:prSet/>
      <dgm:spPr/>
      <dgm:t>
        <a:bodyPr/>
        <a:lstStyle/>
        <a:p>
          <a:r>
            <a:rPr lang="en-US" dirty="0" err="1"/>
            <a:t>MyNCBI</a:t>
          </a:r>
          <a:endParaRPr lang="en-US" dirty="0"/>
        </a:p>
      </dgm:t>
    </dgm:pt>
    <dgm:pt modelId="{18E1FD39-11A7-42ED-9BF9-67FC4D118FEF}" type="parTrans" cxnId="{5BD07A0A-0C28-4753-837F-D9B1C6F65219}">
      <dgm:prSet/>
      <dgm:spPr/>
      <dgm:t>
        <a:bodyPr/>
        <a:lstStyle/>
        <a:p>
          <a:endParaRPr lang="en-US"/>
        </a:p>
      </dgm:t>
    </dgm:pt>
    <dgm:pt modelId="{8C3FCB08-3C46-4D7F-A91C-3E7EB2C12458}" type="sibTrans" cxnId="{5BD07A0A-0C28-4753-837F-D9B1C6F65219}">
      <dgm:prSet/>
      <dgm:spPr/>
      <dgm:t>
        <a:bodyPr/>
        <a:lstStyle/>
        <a:p>
          <a:endParaRPr lang="en-US"/>
        </a:p>
      </dgm:t>
    </dgm:pt>
    <dgm:pt modelId="{EF0C627D-F94E-4738-B639-A25B0C2CBF91}">
      <dgm:prSet/>
      <dgm:spPr/>
      <dgm:t>
        <a:bodyPr/>
        <a:lstStyle/>
        <a:p>
          <a:r>
            <a:rPr lang="en-US"/>
            <a:t>Google Scholar</a:t>
          </a:r>
        </a:p>
      </dgm:t>
    </dgm:pt>
    <dgm:pt modelId="{6BB2ACE5-69B9-4E8A-8E71-4BE5A8098995}" type="parTrans" cxnId="{D712C542-84DA-4F5B-A6ED-05086920B26A}">
      <dgm:prSet/>
      <dgm:spPr/>
      <dgm:t>
        <a:bodyPr/>
        <a:lstStyle/>
        <a:p>
          <a:endParaRPr lang="en-US"/>
        </a:p>
      </dgm:t>
    </dgm:pt>
    <dgm:pt modelId="{15B8D078-B51C-4FF4-A30A-764CA1FEAED4}" type="sibTrans" cxnId="{D712C542-84DA-4F5B-A6ED-05086920B26A}">
      <dgm:prSet/>
      <dgm:spPr/>
      <dgm:t>
        <a:bodyPr/>
        <a:lstStyle/>
        <a:p>
          <a:endParaRPr lang="en-US"/>
        </a:p>
      </dgm:t>
    </dgm:pt>
    <dgm:pt modelId="{8C34AAC0-5DB7-1646-900E-44E0C06A8960}" type="pres">
      <dgm:prSet presAssocID="{269587C5-34B8-446B-9625-6BB316EF2A15}" presName="diagram" presStyleCnt="0">
        <dgm:presLayoutVars>
          <dgm:chPref val="1"/>
          <dgm:dir/>
          <dgm:animOne val="branch"/>
          <dgm:animLvl val="lvl"/>
          <dgm:resizeHandles/>
        </dgm:presLayoutVars>
      </dgm:prSet>
      <dgm:spPr/>
    </dgm:pt>
    <dgm:pt modelId="{16BDB088-41BF-7C4D-911B-0757A3FA9626}" type="pres">
      <dgm:prSet presAssocID="{C5BFDD08-F185-45D8-86F3-F7870E82748B}" presName="root" presStyleCnt="0"/>
      <dgm:spPr/>
    </dgm:pt>
    <dgm:pt modelId="{8A774A51-8832-6245-B8C0-94A079F3D53D}" type="pres">
      <dgm:prSet presAssocID="{C5BFDD08-F185-45D8-86F3-F7870E82748B}" presName="rootComposite" presStyleCnt="0"/>
      <dgm:spPr/>
    </dgm:pt>
    <dgm:pt modelId="{A3192DCE-1E55-624A-8930-DA2C4FF4ED46}" type="pres">
      <dgm:prSet presAssocID="{C5BFDD08-F185-45D8-86F3-F7870E82748B}" presName="rootText" presStyleLbl="node1" presStyleIdx="0" presStyleCnt="3"/>
      <dgm:spPr/>
    </dgm:pt>
    <dgm:pt modelId="{10F08556-A2F1-6D41-8C11-C910B17FE571}" type="pres">
      <dgm:prSet presAssocID="{C5BFDD08-F185-45D8-86F3-F7870E82748B}" presName="rootConnector" presStyleLbl="node1" presStyleIdx="0" presStyleCnt="3"/>
      <dgm:spPr/>
    </dgm:pt>
    <dgm:pt modelId="{AC195824-95A4-6C42-94DD-DA73C86A90D0}" type="pres">
      <dgm:prSet presAssocID="{C5BFDD08-F185-45D8-86F3-F7870E82748B}" presName="childShape" presStyleCnt="0"/>
      <dgm:spPr/>
    </dgm:pt>
    <dgm:pt modelId="{515EBA12-7DBF-844D-B98D-1FFB8D09501F}" type="pres">
      <dgm:prSet presAssocID="{3D6D9AFA-862A-47FF-B538-3457A6F9092B}" presName="root" presStyleCnt="0"/>
      <dgm:spPr/>
    </dgm:pt>
    <dgm:pt modelId="{B3D46E1F-F4AB-2F49-8249-DEFF2A452518}" type="pres">
      <dgm:prSet presAssocID="{3D6D9AFA-862A-47FF-B538-3457A6F9092B}" presName="rootComposite" presStyleCnt="0"/>
      <dgm:spPr/>
    </dgm:pt>
    <dgm:pt modelId="{0FDA3716-D3ED-B942-AEC2-307C259301EF}" type="pres">
      <dgm:prSet presAssocID="{3D6D9AFA-862A-47FF-B538-3457A6F9092B}" presName="rootText" presStyleLbl="node1" presStyleIdx="1" presStyleCnt="3"/>
      <dgm:spPr/>
    </dgm:pt>
    <dgm:pt modelId="{25EA20A9-C8E0-AE43-984C-8C7554D93595}" type="pres">
      <dgm:prSet presAssocID="{3D6D9AFA-862A-47FF-B538-3457A6F9092B}" presName="rootConnector" presStyleLbl="node1" presStyleIdx="1" presStyleCnt="3"/>
      <dgm:spPr/>
    </dgm:pt>
    <dgm:pt modelId="{1D2FC7AF-59D1-C149-853B-25C92C570DAD}" type="pres">
      <dgm:prSet presAssocID="{3D6D9AFA-862A-47FF-B538-3457A6F9092B}" presName="childShape" presStyleCnt="0"/>
      <dgm:spPr/>
    </dgm:pt>
    <dgm:pt modelId="{167EE9F6-F7E9-0A48-96AA-FFAC8D08D1D4}" type="pres">
      <dgm:prSet presAssocID="{EF0C627D-F94E-4738-B639-A25B0C2CBF91}" presName="root" presStyleCnt="0"/>
      <dgm:spPr/>
    </dgm:pt>
    <dgm:pt modelId="{169304BF-B0AD-5642-AC8F-6AD1F183A2E0}" type="pres">
      <dgm:prSet presAssocID="{EF0C627D-F94E-4738-B639-A25B0C2CBF91}" presName="rootComposite" presStyleCnt="0"/>
      <dgm:spPr/>
    </dgm:pt>
    <dgm:pt modelId="{A70352B4-373B-3644-B2D4-B8B0D50A4F15}" type="pres">
      <dgm:prSet presAssocID="{EF0C627D-F94E-4738-B639-A25B0C2CBF91}" presName="rootText" presStyleLbl="node1" presStyleIdx="2" presStyleCnt="3"/>
      <dgm:spPr/>
    </dgm:pt>
    <dgm:pt modelId="{FF3B4F4B-6CFA-BC49-8852-7DB2BA93D673}" type="pres">
      <dgm:prSet presAssocID="{EF0C627D-F94E-4738-B639-A25B0C2CBF91}" presName="rootConnector" presStyleLbl="node1" presStyleIdx="2" presStyleCnt="3"/>
      <dgm:spPr/>
    </dgm:pt>
    <dgm:pt modelId="{C70A50B2-111C-B94E-8C50-55FA12C31CD5}" type="pres">
      <dgm:prSet presAssocID="{EF0C627D-F94E-4738-B639-A25B0C2CBF91}" presName="childShape" presStyleCnt="0"/>
      <dgm:spPr/>
    </dgm:pt>
  </dgm:ptLst>
  <dgm:cxnLst>
    <dgm:cxn modelId="{5BD07A0A-0C28-4753-837F-D9B1C6F65219}" srcId="{269587C5-34B8-446B-9625-6BB316EF2A15}" destId="{3D6D9AFA-862A-47FF-B538-3457A6F9092B}" srcOrd="1" destOrd="0" parTransId="{18E1FD39-11A7-42ED-9BF9-67FC4D118FEF}" sibTransId="{8C3FCB08-3C46-4D7F-A91C-3E7EB2C12458}"/>
    <dgm:cxn modelId="{D712C542-84DA-4F5B-A6ED-05086920B26A}" srcId="{269587C5-34B8-446B-9625-6BB316EF2A15}" destId="{EF0C627D-F94E-4738-B639-A25B0C2CBF91}" srcOrd="2" destOrd="0" parTransId="{6BB2ACE5-69B9-4E8A-8E71-4BE5A8098995}" sibTransId="{15B8D078-B51C-4FF4-A30A-764CA1FEAED4}"/>
    <dgm:cxn modelId="{A1AFF648-6502-AD4A-8A08-2FAAD753BA56}" type="presOf" srcId="{C5BFDD08-F185-45D8-86F3-F7870E82748B}" destId="{10F08556-A2F1-6D41-8C11-C910B17FE571}" srcOrd="1" destOrd="0" presId="urn:microsoft.com/office/officeart/2005/8/layout/hierarchy3"/>
    <dgm:cxn modelId="{4F07CC50-C969-DA4F-9F78-651D32665E16}" type="presOf" srcId="{3D6D9AFA-862A-47FF-B538-3457A6F9092B}" destId="{25EA20A9-C8E0-AE43-984C-8C7554D93595}" srcOrd="1" destOrd="0" presId="urn:microsoft.com/office/officeart/2005/8/layout/hierarchy3"/>
    <dgm:cxn modelId="{D102CC52-8770-404A-9EB2-515D0245FFB5}" type="presOf" srcId="{269587C5-34B8-446B-9625-6BB316EF2A15}" destId="{8C34AAC0-5DB7-1646-900E-44E0C06A8960}" srcOrd="0" destOrd="0" presId="urn:microsoft.com/office/officeart/2005/8/layout/hierarchy3"/>
    <dgm:cxn modelId="{7AB4EA69-3E73-A347-8020-971768E7C3BF}" type="presOf" srcId="{EF0C627D-F94E-4738-B639-A25B0C2CBF91}" destId="{A70352B4-373B-3644-B2D4-B8B0D50A4F15}" srcOrd="0" destOrd="0" presId="urn:microsoft.com/office/officeart/2005/8/layout/hierarchy3"/>
    <dgm:cxn modelId="{B9CBDD88-04A1-4829-AB62-F0C49BF6E579}" srcId="{269587C5-34B8-446B-9625-6BB316EF2A15}" destId="{C5BFDD08-F185-45D8-86F3-F7870E82748B}" srcOrd="0" destOrd="0" parTransId="{4A9B7AA2-CBEE-4AAD-974F-1F437DDE2153}" sibTransId="{6A85CD29-381F-4BDF-8C2D-FEF754177FA9}"/>
    <dgm:cxn modelId="{26E826B7-9995-1E4E-A957-4221B2AA9479}" type="presOf" srcId="{3D6D9AFA-862A-47FF-B538-3457A6F9092B}" destId="{0FDA3716-D3ED-B942-AEC2-307C259301EF}" srcOrd="0" destOrd="0" presId="urn:microsoft.com/office/officeart/2005/8/layout/hierarchy3"/>
    <dgm:cxn modelId="{4F9703F8-7B4E-CE40-B958-25943709E3EB}" type="presOf" srcId="{C5BFDD08-F185-45D8-86F3-F7870E82748B}" destId="{A3192DCE-1E55-624A-8930-DA2C4FF4ED46}" srcOrd="0" destOrd="0" presId="urn:microsoft.com/office/officeart/2005/8/layout/hierarchy3"/>
    <dgm:cxn modelId="{B6DDCAF8-C002-5344-8981-4C3801BA5F35}" type="presOf" srcId="{EF0C627D-F94E-4738-B639-A25B0C2CBF91}" destId="{FF3B4F4B-6CFA-BC49-8852-7DB2BA93D673}" srcOrd="1" destOrd="0" presId="urn:microsoft.com/office/officeart/2005/8/layout/hierarchy3"/>
    <dgm:cxn modelId="{0DC19943-88DF-B243-9021-E221703C1B20}" type="presParOf" srcId="{8C34AAC0-5DB7-1646-900E-44E0C06A8960}" destId="{16BDB088-41BF-7C4D-911B-0757A3FA9626}" srcOrd="0" destOrd="0" presId="urn:microsoft.com/office/officeart/2005/8/layout/hierarchy3"/>
    <dgm:cxn modelId="{20975E73-CD90-0F45-9E35-1B5C3A8FEC84}" type="presParOf" srcId="{16BDB088-41BF-7C4D-911B-0757A3FA9626}" destId="{8A774A51-8832-6245-B8C0-94A079F3D53D}" srcOrd="0" destOrd="0" presId="urn:microsoft.com/office/officeart/2005/8/layout/hierarchy3"/>
    <dgm:cxn modelId="{1E28E8F6-D0DD-8443-A98C-C6AA4A62CD10}" type="presParOf" srcId="{8A774A51-8832-6245-B8C0-94A079F3D53D}" destId="{A3192DCE-1E55-624A-8930-DA2C4FF4ED46}" srcOrd="0" destOrd="0" presId="urn:microsoft.com/office/officeart/2005/8/layout/hierarchy3"/>
    <dgm:cxn modelId="{6673D1DF-6798-6D43-A564-D9E1B7109988}" type="presParOf" srcId="{8A774A51-8832-6245-B8C0-94A079F3D53D}" destId="{10F08556-A2F1-6D41-8C11-C910B17FE571}" srcOrd="1" destOrd="0" presId="urn:microsoft.com/office/officeart/2005/8/layout/hierarchy3"/>
    <dgm:cxn modelId="{B1E0948B-1C47-BB49-BD11-9A45A0630EAA}" type="presParOf" srcId="{16BDB088-41BF-7C4D-911B-0757A3FA9626}" destId="{AC195824-95A4-6C42-94DD-DA73C86A90D0}" srcOrd="1" destOrd="0" presId="urn:microsoft.com/office/officeart/2005/8/layout/hierarchy3"/>
    <dgm:cxn modelId="{FB157D2A-8559-0844-91E2-94232A6B5ECE}" type="presParOf" srcId="{8C34AAC0-5DB7-1646-900E-44E0C06A8960}" destId="{515EBA12-7DBF-844D-B98D-1FFB8D09501F}" srcOrd="1" destOrd="0" presId="urn:microsoft.com/office/officeart/2005/8/layout/hierarchy3"/>
    <dgm:cxn modelId="{AB0A1D35-A308-E044-8EE7-06E3608D686B}" type="presParOf" srcId="{515EBA12-7DBF-844D-B98D-1FFB8D09501F}" destId="{B3D46E1F-F4AB-2F49-8249-DEFF2A452518}" srcOrd="0" destOrd="0" presId="urn:microsoft.com/office/officeart/2005/8/layout/hierarchy3"/>
    <dgm:cxn modelId="{ED292D12-C89E-C04E-817E-8E0D8D5A04F4}" type="presParOf" srcId="{B3D46E1F-F4AB-2F49-8249-DEFF2A452518}" destId="{0FDA3716-D3ED-B942-AEC2-307C259301EF}" srcOrd="0" destOrd="0" presId="urn:microsoft.com/office/officeart/2005/8/layout/hierarchy3"/>
    <dgm:cxn modelId="{1A772BDC-A207-7946-92F3-1CC411C2FCEA}" type="presParOf" srcId="{B3D46E1F-F4AB-2F49-8249-DEFF2A452518}" destId="{25EA20A9-C8E0-AE43-984C-8C7554D93595}" srcOrd="1" destOrd="0" presId="urn:microsoft.com/office/officeart/2005/8/layout/hierarchy3"/>
    <dgm:cxn modelId="{5CBF7E3E-0DE2-FB48-8CAD-6D5148F322CA}" type="presParOf" srcId="{515EBA12-7DBF-844D-B98D-1FFB8D09501F}" destId="{1D2FC7AF-59D1-C149-853B-25C92C570DAD}" srcOrd="1" destOrd="0" presId="urn:microsoft.com/office/officeart/2005/8/layout/hierarchy3"/>
    <dgm:cxn modelId="{4152A9C4-9036-5141-AB9B-CB34A8BC914F}" type="presParOf" srcId="{8C34AAC0-5DB7-1646-900E-44E0C06A8960}" destId="{167EE9F6-F7E9-0A48-96AA-FFAC8D08D1D4}" srcOrd="2" destOrd="0" presId="urn:microsoft.com/office/officeart/2005/8/layout/hierarchy3"/>
    <dgm:cxn modelId="{FCFBF7AB-39CD-AF4E-BBBF-9B939CD9CA3B}" type="presParOf" srcId="{167EE9F6-F7E9-0A48-96AA-FFAC8D08D1D4}" destId="{169304BF-B0AD-5642-AC8F-6AD1F183A2E0}" srcOrd="0" destOrd="0" presId="urn:microsoft.com/office/officeart/2005/8/layout/hierarchy3"/>
    <dgm:cxn modelId="{53F5F9A2-93B4-8349-AE15-12F0A7D13625}" type="presParOf" srcId="{169304BF-B0AD-5642-AC8F-6AD1F183A2E0}" destId="{A70352B4-373B-3644-B2D4-B8B0D50A4F15}" srcOrd="0" destOrd="0" presId="urn:microsoft.com/office/officeart/2005/8/layout/hierarchy3"/>
    <dgm:cxn modelId="{C704E312-D7B1-EC41-ACC1-CFF9504EC507}" type="presParOf" srcId="{169304BF-B0AD-5642-AC8F-6AD1F183A2E0}" destId="{FF3B4F4B-6CFA-BC49-8852-7DB2BA93D673}" srcOrd="1" destOrd="0" presId="urn:microsoft.com/office/officeart/2005/8/layout/hierarchy3"/>
    <dgm:cxn modelId="{09D12738-66DE-D844-A6D3-CA38360E6752}" type="presParOf" srcId="{167EE9F6-F7E9-0A48-96AA-FFAC8D08D1D4}" destId="{C70A50B2-111C-B94E-8C50-55FA12C31CD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4DBFC9-1875-4039-974D-3A6808FA0A7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47DC816-23AD-4CAB-9D05-C6D0254EE6A4}">
      <dgm:prSet/>
      <dgm:spPr/>
      <dgm:t>
        <a:bodyPr/>
        <a:lstStyle/>
        <a:p>
          <a:pPr>
            <a:lnSpc>
              <a:spcPct val="100000"/>
            </a:lnSpc>
          </a:pPr>
          <a:r>
            <a:rPr lang="en-US" b="1"/>
            <a:t>Awards</a:t>
          </a:r>
          <a:r>
            <a:rPr lang="en-US"/>
            <a:t>: Scholarships, traineeships, fellowships, and other awards</a:t>
          </a:r>
        </a:p>
      </dgm:t>
    </dgm:pt>
    <dgm:pt modelId="{297B0B05-10EF-474E-90A9-1E17A21934C5}" type="parTrans" cxnId="{C5867D08-7CCC-48B0-BABD-E84D29048F96}">
      <dgm:prSet/>
      <dgm:spPr/>
      <dgm:t>
        <a:bodyPr/>
        <a:lstStyle/>
        <a:p>
          <a:endParaRPr lang="en-US"/>
        </a:p>
      </dgm:t>
    </dgm:pt>
    <dgm:pt modelId="{AD4CD983-4E9F-43AA-8E7D-F4A92E3EE381}" type="sibTrans" cxnId="{C5867D08-7CCC-48B0-BABD-E84D29048F96}">
      <dgm:prSet/>
      <dgm:spPr/>
      <dgm:t>
        <a:bodyPr/>
        <a:lstStyle/>
        <a:p>
          <a:endParaRPr lang="en-US"/>
        </a:p>
      </dgm:t>
    </dgm:pt>
    <dgm:pt modelId="{17301304-7150-4543-9556-C05020356874}">
      <dgm:prSet/>
      <dgm:spPr/>
      <dgm:t>
        <a:bodyPr/>
        <a:lstStyle/>
        <a:p>
          <a:pPr>
            <a:lnSpc>
              <a:spcPct val="100000"/>
            </a:lnSpc>
          </a:pPr>
          <a:r>
            <a:rPr lang="en-US" b="1"/>
            <a:t>Clinicians</a:t>
          </a:r>
          <a:r>
            <a:rPr lang="en-US"/>
            <a:t>: Licensures and board certifications</a:t>
          </a:r>
        </a:p>
      </dgm:t>
    </dgm:pt>
    <dgm:pt modelId="{AC9D7AEB-61CD-4C76-921F-E8E2F04A2AEC}" type="parTrans" cxnId="{A73CB6AD-0BA1-4EA7-B839-E79DB0BFEEA8}">
      <dgm:prSet/>
      <dgm:spPr/>
      <dgm:t>
        <a:bodyPr/>
        <a:lstStyle/>
        <a:p>
          <a:endParaRPr lang="en-US"/>
        </a:p>
      </dgm:t>
    </dgm:pt>
    <dgm:pt modelId="{7256DDD2-33FF-462C-9DE9-A073EB6F947A}" type="sibTrans" cxnId="{A73CB6AD-0BA1-4EA7-B839-E79DB0BFEEA8}">
      <dgm:prSet/>
      <dgm:spPr/>
      <dgm:t>
        <a:bodyPr/>
        <a:lstStyle/>
        <a:p>
          <a:endParaRPr lang="en-US"/>
        </a:p>
      </dgm:t>
    </dgm:pt>
    <dgm:pt modelId="{2A874869-8674-4640-A370-151041CA50D6}" type="pres">
      <dgm:prSet presAssocID="{594DBFC9-1875-4039-974D-3A6808FA0A7C}" presName="root" presStyleCnt="0">
        <dgm:presLayoutVars>
          <dgm:dir/>
          <dgm:resizeHandles val="exact"/>
        </dgm:presLayoutVars>
      </dgm:prSet>
      <dgm:spPr/>
    </dgm:pt>
    <dgm:pt modelId="{E8FFA595-ED99-4F1F-9903-45D73BCB4C0C}" type="pres">
      <dgm:prSet presAssocID="{247DC816-23AD-4CAB-9D05-C6D0254EE6A4}" presName="compNode" presStyleCnt="0"/>
      <dgm:spPr/>
    </dgm:pt>
    <dgm:pt modelId="{0922F504-4588-48DC-9A6B-51BD9999EEF1}" type="pres">
      <dgm:prSet presAssocID="{247DC816-23AD-4CAB-9D05-C6D0254EE6A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0414DDB7-A5A7-4A07-8EFC-C06A0DEC0A08}" type="pres">
      <dgm:prSet presAssocID="{247DC816-23AD-4CAB-9D05-C6D0254EE6A4}" presName="spaceRect" presStyleCnt="0"/>
      <dgm:spPr/>
    </dgm:pt>
    <dgm:pt modelId="{67782EE5-43CE-4713-BC35-C34860E76459}" type="pres">
      <dgm:prSet presAssocID="{247DC816-23AD-4CAB-9D05-C6D0254EE6A4}" presName="textRect" presStyleLbl="revTx" presStyleIdx="0" presStyleCnt="2">
        <dgm:presLayoutVars>
          <dgm:chMax val="1"/>
          <dgm:chPref val="1"/>
        </dgm:presLayoutVars>
      </dgm:prSet>
      <dgm:spPr/>
    </dgm:pt>
    <dgm:pt modelId="{4D6E0C5A-DA7D-4795-8728-4516D583017C}" type="pres">
      <dgm:prSet presAssocID="{AD4CD983-4E9F-43AA-8E7D-F4A92E3EE381}" presName="sibTrans" presStyleCnt="0"/>
      <dgm:spPr/>
    </dgm:pt>
    <dgm:pt modelId="{701CA47E-6DC2-456F-B8AE-B73ED045579F}" type="pres">
      <dgm:prSet presAssocID="{17301304-7150-4543-9556-C05020356874}" presName="compNode" presStyleCnt="0"/>
      <dgm:spPr/>
    </dgm:pt>
    <dgm:pt modelId="{86F7DADD-4C20-489F-B7D1-9C7EC61D6EAF}" type="pres">
      <dgm:prSet presAssocID="{17301304-7150-4543-9556-C050203568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174320CA-EF42-4585-875F-03B42A09BE2E}" type="pres">
      <dgm:prSet presAssocID="{17301304-7150-4543-9556-C05020356874}" presName="spaceRect" presStyleCnt="0"/>
      <dgm:spPr/>
    </dgm:pt>
    <dgm:pt modelId="{98B256F8-3DF6-4EC3-B9BD-7F23E5776ECA}" type="pres">
      <dgm:prSet presAssocID="{17301304-7150-4543-9556-C05020356874}" presName="textRect" presStyleLbl="revTx" presStyleIdx="1" presStyleCnt="2">
        <dgm:presLayoutVars>
          <dgm:chMax val="1"/>
          <dgm:chPref val="1"/>
        </dgm:presLayoutVars>
      </dgm:prSet>
      <dgm:spPr/>
    </dgm:pt>
  </dgm:ptLst>
  <dgm:cxnLst>
    <dgm:cxn modelId="{C5867D08-7CCC-48B0-BABD-E84D29048F96}" srcId="{594DBFC9-1875-4039-974D-3A6808FA0A7C}" destId="{247DC816-23AD-4CAB-9D05-C6D0254EE6A4}" srcOrd="0" destOrd="0" parTransId="{297B0B05-10EF-474E-90A9-1E17A21934C5}" sibTransId="{AD4CD983-4E9F-43AA-8E7D-F4A92E3EE381}"/>
    <dgm:cxn modelId="{1F6E0621-2AB3-4225-A1FD-11848F8E1CF5}" type="presOf" srcId="{247DC816-23AD-4CAB-9D05-C6D0254EE6A4}" destId="{67782EE5-43CE-4713-BC35-C34860E76459}" srcOrd="0" destOrd="0" presId="urn:microsoft.com/office/officeart/2018/2/layout/IconLabelList"/>
    <dgm:cxn modelId="{CBF9706E-9A0A-4C59-8E64-1E69BC102982}" type="presOf" srcId="{17301304-7150-4543-9556-C05020356874}" destId="{98B256F8-3DF6-4EC3-B9BD-7F23E5776ECA}" srcOrd="0" destOrd="0" presId="urn:microsoft.com/office/officeart/2018/2/layout/IconLabelList"/>
    <dgm:cxn modelId="{A73CB6AD-0BA1-4EA7-B839-E79DB0BFEEA8}" srcId="{594DBFC9-1875-4039-974D-3A6808FA0A7C}" destId="{17301304-7150-4543-9556-C05020356874}" srcOrd="1" destOrd="0" parTransId="{AC9D7AEB-61CD-4C76-921F-E8E2F04A2AEC}" sibTransId="{7256DDD2-33FF-462C-9DE9-A073EB6F947A}"/>
    <dgm:cxn modelId="{E218BDE4-8924-4926-B469-23AEB1408F55}" type="presOf" srcId="{594DBFC9-1875-4039-974D-3A6808FA0A7C}" destId="{2A874869-8674-4640-A370-151041CA50D6}" srcOrd="0" destOrd="0" presId="urn:microsoft.com/office/officeart/2018/2/layout/IconLabelList"/>
    <dgm:cxn modelId="{74E5FF9B-FD75-4F3E-A7AA-914CFF7DFCFF}" type="presParOf" srcId="{2A874869-8674-4640-A370-151041CA50D6}" destId="{E8FFA595-ED99-4F1F-9903-45D73BCB4C0C}" srcOrd="0" destOrd="0" presId="urn:microsoft.com/office/officeart/2018/2/layout/IconLabelList"/>
    <dgm:cxn modelId="{27C59EEE-BC70-40CB-A862-BAA64516EDB2}" type="presParOf" srcId="{E8FFA595-ED99-4F1F-9903-45D73BCB4C0C}" destId="{0922F504-4588-48DC-9A6B-51BD9999EEF1}" srcOrd="0" destOrd="0" presId="urn:microsoft.com/office/officeart/2018/2/layout/IconLabelList"/>
    <dgm:cxn modelId="{36B15849-55E2-47EC-9318-A4B414E51FA3}" type="presParOf" srcId="{E8FFA595-ED99-4F1F-9903-45D73BCB4C0C}" destId="{0414DDB7-A5A7-4A07-8EFC-C06A0DEC0A08}" srcOrd="1" destOrd="0" presId="urn:microsoft.com/office/officeart/2018/2/layout/IconLabelList"/>
    <dgm:cxn modelId="{C00A19F4-4D27-403F-A320-97B5F0AB55ED}" type="presParOf" srcId="{E8FFA595-ED99-4F1F-9903-45D73BCB4C0C}" destId="{67782EE5-43CE-4713-BC35-C34860E76459}" srcOrd="2" destOrd="0" presId="urn:microsoft.com/office/officeart/2018/2/layout/IconLabelList"/>
    <dgm:cxn modelId="{DCDE2677-4FED-4A7D-A56F-078E2CB38720}" type="presParOf" srcId="{2A874869-8674-4640-A370-151041CA50D6}" destId="{4D6E0C5A-DA7D-4795-8728-4516D583017C}" srcOrd="1" destOrd="0" presId="urn:microsoft.com/office/officeart/2018/2/layout/IconLabelList"/>
    <dgm:cxn modelId="{9DF3D0A5-FDA2-4110-B741-276F98EB25BF}" type="presParOf" srcId="{2A874869-8674-4640-A370-151041CA50D6}" destId="{701CA47E-6DC2-456F-B8AE-B73ED045579F}" srcOrd="2" destOrd="0" presId="urn:microsoft.com/office/officeart/2018/2/layout/IconLabelList"/>
    <dgm:cxn modelId="{DF9BD6D8-6038-4830-B6AF-4E3B81D5B741}" type="presParOf" srcId="{701CA47E-6DC2-456F-B8AE-B73ED045579F}" destId="{86F7DADD-4C20-489F-B7D1-9C7EC61D6EAF}" srcOrd="0" destOrd="0" presId="urn:microsoft.com/office/officeart/2018/2/layout/IconLabelList"/>
    <dgm:cxn modelId="{CE94348D-B298-4E33-8978-D01105403C6B}" type="presParOf" srcId="{701CA47E-6DC2-456F-B8AE-B73ED045579F}" destId="{174320CA-EF42-4585-875F-03B42A09BE2E}" srcOrd="1" destOrd="0" presId="urn:microsoft.com/office/officeart/2018/2/layout/IconLabelList"/>
    <dgm:cxn modelId="{14430731-06ED-48CF-A25A-59FFB39C4DD0}" type="presParOf" srcId="{701CA47E-6DC2-456F-B8AE-B73ED045579F}" destId="{98B256F8-3DF6-4EC3-B9BD-7F23E5776EC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F80C5-F302-4941-8A0B-BC9073F97F2A}">
      <dsp:nvSpPr>
        <dsp:cNvPr id="0" name=""/>
        <dsp:cNvSpPr/>
      </dsp:nvSpPr>
      <dsp:spPr>
        <a:xfrm>
          <a:off x="0" y="2439"/>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F53663-890D-464F-BD05-5C89D3051969}">
      <dsp:nvSpPr>
        <dsp:cNvPr id="0" name=""/>
        <dsp:cNvSpPr/>
      </dsp:nvSpPr>
      <dsp:spPr>
        <a:xfrm>
          <a:off x="374076" y="280678"/>
          <a:ext cx="680139" cy="680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6324F3-9818-4B5A-B4F0-914E07E13787}">
      <dsp:nvSpPr>
        <dsp:cNvPr id="0" name=""/>
        <dsp:cNvSpPr/>
      </dsp:nvSpPr>
      <dsp:spPr>
        <a:xfrm>
          <a:off x="1428292" y="2439"/>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b="1" kern="1200" dirty="0"/>
            <a:t>Resume</a:t>
          </a:r>
          <a:r>
            <a:rPr lang="en-US" sz="2200" kern="1200" dirty="0"/>
            <a:t>: 1 page, tailored to industry, include objectives</a:t>
          </a:r>
        </a:p>
      </dsp:txBody>
      <dsp:txXfrm>
        <a:off x="1428292" y="2439"/>
        <a:ext cx="4873308" cy="1236616"/>
      </dsp:txXfrm>
    </dsp:sp>
    <dsp:sp modelId="{2D7CC676-0DA1-46AD-ADC0-922594C447E0}">
      <dsp:nvSpPr>
        <dsp:cNvPr id="0" name=""/>
        <dsp:cNvSpPr/>
      </dsp:nvSpPr>
      <dsp:spPr>
        <a:xfrm>
          <a:off x="0" y="1548210"/>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54E86-E769-4A61-839C-ED3E79183ECC}">
      <dsp:nvSpPr>
        <dsp:cNvPr id="0" name=""/>
        <dsp:cNvSpPr/>
      </dsp:nvSpPr>
      <dsp:spPr>
        <a:xfrm>
          <a:off x="374076" y="1826449"/>
          <a:ext cx="680139" cy="680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96BB4E-0A47-4DB0-99EE-022FFE7CDF95}">
      <dsp:nvSpPr>
        <dsp:cNvPr id="0" name=""/>
        <dsp:cNvSpPr/>
      </dsp:nvSpPr>
      <dsp:spPr>
        <a:xfrm>
          <a:off x="1428292" y="1548210"/>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dirty="0"/>
            <a:t>Complete scholarly record, grows over time (</a:t>
          </a:r>
          <a:r>
            <a:rPr lang="en-US" sz="2200" i="1" kern="1200" dirty="0"/>
            <a:t>e.g. </a:t>
          </a:r>
          <a:r>
            <a:rPr lang="en-US" sz="2200" kern="1200" dirty="0"/>
            <a:t>no page limit)</a:t>
          </a:r>
        </a:p>
      </dsp:txBody>
      <dsp:txXfrm>
        <a:off x="1428292" y="1548210"/>
        <a:ext cx="4873308" cy="1236616"/>
      </dsp:txXfrm>
    </dsp:sp>
    <dsp:sp modelId="{77E2AD20-264B-469D-A9BF-CC86CDA87454}">
      <dsp:nvSpPr>
        <dsp:cNvPr id="0" name=""/>
        <dsp:cNvSpPr/>
      </dsp:nvSpPr>
      <dsp:spPr>
        <a:xfrm>
          <a:off x="0" y="3093981"/>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F5F073-DFDB-4A11-B31D-E4AFB5AC3C5A}">
      <dsp:nvSpPr>
        <dsp:cNvPr id="0" name=""/>
        <dsp:cNvSpPr/>
      </dsp:nvSpPr>
      <dsp:spPr>
        <a:xfrm>
          <a:off x="374076" y="3372220"/>
          <a:ext cx="680139" cy="680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475BC1-A4B7-4A8F-8437-3F5CD143147B}">
      <dsp:nvSpPr>
        <dsp:cNvPr id="0" name=""/>
        <dsp:cNvSpPr/>
      </dsp:nvSpPr>
      <dsp:spPr>
        <a:xfrm>
          <a:off x="1428292" y="3093981"/>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Start tracking everything, no matter how minor you think it is</a:t>
          </a:r>
        </a:p>
      </dsp:txBody>
      <dsp:txXfrm>
        <a:off x="1428292" y="3093981"/>
        <a:ext cx="4873308" cy="1236616"/>
      </dsp:txXfrm>
    </dsp:sp>
    <dsp:sp modelId="{E20833EC-EF77-4576-9B6F-28E9E0808427}">
      <dsp:nvSpPr>
        <dsp:cNvPr id="0" name=""/>
        <dsp:cNvSpPr/>
      </dsp:nvSpPr>
      <dsp:spPr>
        <a:xfrm>
          <a:off x="0" y="4639752"/>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8FF0C9-B25D-4C1D-9D9B-C1AD5A3B3AA7}">
      <dsp:nvSpPr>
        <dsp:cNvPr id="0" name=""/>
        <dsp:cNvSpPr/>
      </dsp:nvSpPr>
      <dsp:spPr>
        <a:xfrm>
          <a:off x="374076" y="4917991"/>
          <a:ext cx="680139" cy="680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3A81F4-07CF-402F-803D-8EA9697D1998}">
      <dsp:nvSpPr>
        <dsp:cNvPr id="0" name=""/>
        <dsp:cNvSpPr/>
      </dsp:nvSpPr>
      <dsp:spPr>
        <a:xfrm>
          <a:off x="1428292" y="4639752"/>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Keep a long form, trim it if needed</a:t>
          </a:r>
        </a:p>
      </dsp:txBody>
      <dsp:txXfrm>
        <a:off x="1428292" y="4639752"/>
        <a:ext cx="4873308" cy="1236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92DCE-1E55-624A-8930-DA2C4FF4ED46}">
      <dsp:nvSpPr>
        <dsp:cNvPr id="0" name=""/>
        <dsp:cNvSpPr/>
      </dsp:nvSpPr>
      <dsp:spPr>
        <a:xfrm>
          <a:off x="1283" y="1223507"/>
          <a:ext cx="3003723" cy="150186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marL="0" lvl="0" indent="0" algn="ctr" defTabSz="2044700">
            <a:lnSpc>
              <a:spcPct val="90000"/>
            </a:lnSpc>
            <a:spcBef>
              <a:spcPct val="0"/>
            </a:spcBef>
            <a:spcAft>
              <a:spcPct val="35000"/>
            </a:spcAft>
            <a:buNone/>
          </a:pPr>
          <a:r>
            <a:rPr lang="en-US" sz="4600" kern="1200"/>
            <a:t>ORCID</a:t>
          </a:r>
        </a:p>
      </dsp:txBody>
      <dsp:txXfrm>
        <a:off x="45271" y="1267495"/>
        <a:ext cx="2915747" cy="1413885"/>
      </dsp:txXfrm>
    </dsp:sp>
    <dsp:sp modelId="{0FDA3716-D3ED-B942-AEC2-307C259301EF}">
      <dsp:nvSpPr>
        <dsp:cNvPr id="0" name=""/>
        <dsp:cNvSpPr/>
      </dsp:nvSpPr>
      <dsp:spPr>
        <a:xfrm>
          <a:off x="3755938" y="1223507"/>
          <a:ext cx="3003723" cy="1501861"/>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marL="0" lvl="0" indent="0" algn="ctr" defTabSz="2044700">
            <a:lnSpc>
              <a:spcPct val="90000"/>
            </a:lnSpc>
            <a:spcBef>
              <a:spcPct val="0"/>
            </a:spcBef>
            <a:spcAft>
              <a:spcPct val="35000"/>
            </a:spcAft>
            <a:buNone/>
          </a:pPr>
          <a:r>
            <a:rPr lang="en-US" sz="4600" kern="1200" dirty="0" err="1"/>
            <a:t>MyNCBI</a:t>
          </a:r>
          <a:endParaRPr lang="en-US" sz="4600" kern="1200" dirty="0"/>
        </a:p>
      </dsp:txBody>
      <dsp:txXfrm>
        <a:off x="3799926" y="1267495"/>
        <a:ext cx="2915747" cy="1413885"/>
      </dsp:txXfrm>
    </dsp:sp>
    <dsp:sp modelId="{A70352B4-373B-3644-B2D4-B8B0D50A4F15}">
      <dsp:nvSpPr>
        <dsp:cNvPr id="0" name=""/>
        <dsp:cNvSpPr/>
      </dsp:nvSpPr>
      <dsp:spPr>
        <a:xfrm>
          <a:off x="7510592" y="1223507"/>
          <a:ext cx="3003723" cy="150186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58420" rIns="87630" bIns="58420" numCol="1" spcCol="1270" anchor="ctr" anchorCtr="0">
          <a:noAutofit/>
        </a:bodyPr>
        <a:lstStyle/>
        <a:p>
          <a:pPr marL="0" lvl="0" indent="0" algn="ctr" defTabSz="2044700">
            <a:lnSpc>
              <a:spcPct val="90000"/>
            </a:lnSpc>
            <a:spcBef>
              <a:spcPct val="0"/>
            </a:spcBef>
            <a:spcAft>
              <a:spcPct val="35000"/>
            </a:spcAft>
            <a:buNone/>
          </a:pPr>
          <a:r>
            <a:rPr lang="en-US" sz="4600" kern="1200"/>
            <a:t>Google Scholar</a:t>
          </a:r>
        </a:p>
      </dsp:txBody>
      <dsp:txXfrm>
        <a:off x="7554580" y="1267495"/>
        <a:ext cx="2915747" cy="1413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2F504-4588-48DC-9A6B-51BD9999EEF1}">
      <dsp:nvSpPr>
        <dsp:cNvPr id="0" name=""/>
        <dsp:cNvSpPr/>
      </dsp:nvSpPr>
      <dsp:spPr>
        <a:xfrm>
          <a:off x="1966009"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782EE5-43CE-4713-BC35-C34860E76459}">
      <dsp:nvSpPr>
        <dsp:cNvPr id="0" name=""/>
        <dsp:cNvSpPr/>
      </dsp:nvSpPr>
      <dsp:spPr>
        <a:xfrm>
          <a:off x="778008"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a:t>Awards</a:t>
          </a:r>
          <a:r>
            <a:rPr lang="en-US" sz="2100" kern="1200"/>
            <a:t>: Scholarships, traineeships, fellowships, and other awards</a:t>
          </a:r>
        </a:p>
      </dsp:txBody>
      <dsp:txXfrm>
        <a:off x="778008" y="3022743"/>
        <a:ext cx="4320000" cy="720000"/>
      </dsp:txXfrm>
    </dsp:sp>
    <dsp:sp modelId="{86F7DADD-4C20-489F-B7D1-9C7EC61D6EAF}">
      <dsp:nvSpPr>
        <dsp:cNvPr id="0" name=""/>
        <dsp:cNvSpPr/>
      </dsp:nvSpPr>
      <dsp:spPr>
        <a:xfrm>
          <a:off x="7042009"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B256F8-3DF6-4EC3-B9BD-7F23E5776ECA}">
      <dsp:nvSpPr>
        <dsp:cNvPr id="0" name=""/>
        <dsp:cNvSpPr/>
      </dsp:nvSpPr>
      <dsp:spPr>
        <a:xfrm>
          <a:off x="5854009"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b="1" kern="1200"/>
            <a:t>Clinicians</a:t>
          </a:r>
          <a:r>
            <a:rPr lang="en-US" sz="2100" kern="1200"/>
            <a:t>: Licensures and board certifications</a:t>
          </a:r>
        </a:p>
      </dsp:txBody>
      <dsp:txXfrm>
        <a:off x="5854009" y="3022743"/>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020574-D40B-0649-BCB1-6CF4487405B1}" type="datetimeFigureOut">
              <a:rPr lang="en-US" smtClean="0"/>
              <a:t>2/27/26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89774-5468-6243-8D73-B7607F66674E}" type="slidenum">
              <a:rPr lang="en-US" smtClean="0"/>
              <a:t>‹#›</a:t>
            </a:fld>
            <a:endParaRPr lang="en-US"/>
          </a:p>
        </p:txBody>
      </p:sp>
    </p:spTree>
    <p:extLst>
      <p:ext uri="{BB962C8B-B14F-4D97-AF65-F5344CB8AC3E}">
        <p14:creationId xmlns:p14="http://schemas.microsoft.com/office/powerpoint/2010/main" val="10614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cshl.libguides.com/myncbi/mybib"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previously logged in multiple different ways, NCBI may have created multiple separate accounts </a:t>
            </a:r>
            <a:r>
              <a:rPr lang="en-US" dirty="0">
                <a:hlinkClick r:id="rId3"/>
              </a:rPr>
              <a:t>Libguides</a:t>
            </a:r>
            <a:r>
              <a:rPr lang="en-US" dirty="0"/>
              <a:t> — this is one of the most common problems people run into. If you suspect duplicates, contact the NCBI help desk to merge before going further.</a:t>
            </a:r>
          </a:p>
        </p:txBody>
      </p:sp>
      <p:sp>
        <p:nvSpPr>
          <p:cNvPr id="4" name="Slide Number Placeholder 3"/>
          <p:cNvSpPr>
            <a:spLocks noGrp="1"/>
          </p:cNvSpPr>
          <p:nvPr>
            <p:ph type="sldNum" sz="quarter" idx="5"/>
          </p:nvPr>
        </p:nvSpPr>
        <p:spPr/>
        <p:txBody>
          <a:bodyPr/>
          <a:lstStyle/>
          <a:p>
            <a:fld id="{47689774-5468-6243-8D73-B7607F66674E}" type="slidenum">
              <a:rPr lang="en-US" smtClean="0"/>
              <a:t>10</a:t>
            </a:fld>
            <a:endParaRPr lang="en-US"/>
          </a:p>
        </p:txBody>
      </p:sp>
    </p:spTree>
    <p:extLst>
      <p:ext uri="{BB962C8B-B14F-4D97-AF65-F5344CB8AC3E}">
        <p14:creationId xmlns:p14="http://schemas.microsoft.com/office/powerpoint/2010/main" val="181009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Generated via Claude</a:t>
            </a:r>
            <a:br>
              <a:rPr lang="en-US" dirty="0"/>
            </a:br>
            <a:br>
              <a:rPr lang="en-US" dirty="0"/>
            </a:br>
            <a:r>
              <a:rPr lang="en-US" b="1" dirty="0">
                <a:effectLst/>
              </a:rPr>
              <a:t>For the bad example:</a:t>
            </a:r>
            <a:endParaRPr lang="en-US" dirty="0">
              <a:effectLst/>
            </a:endParaRPr>
          </a:p>
          <a:p>
            <a:r>
              <a:rPr lang="en-US" dirty="0">
                <a:effectLst/>
              </a:rPr>
              <a:t>"Notice that after reading this statement you know almost nothing about this person as a scientist. There's no disease, no mechanism, no finding — just a series of assertions: that they're passionate, that their training was exceptional, that their work will be transformative. This is what happens when someone writes a personal statement the way they'd write a cover letter for a corporate job. The language is borrowed from templates, not generated from actual scientific thinking. The phrase 'uniquely positioned' is a particular red flag — reviewers see it constantly and it signals that the applicant hasn't done the work of explaining </a:t>
            </a:r>
            <a:r>
              <a:rPr lang="en-US" i="1" dirty="0">
                <a:effectLst/>
              </a:rPr>
              <a:t>why</a:t>
            </a:r>
            <a:r>
              <a:rPr lang="en-US" dirty="0">
                <a:effectLst/>
              </a:rPr>
              <a:t> they're positioned for anything. The irony is that this statement is trying very hard to impress, and it achieves the opposite: a reviewer finishes it with nothing to evaluate and no reason to believe."</a:t>
            </a:r>
          </a:p>
          <a:p>
            <a:br>
              <a:rPr lang="en-US" dirty="0">
                <a:effectLst/>
              </a:rPr>
            </a:br>
            <a:endParaRPr lang="en-US" dirty="0">
              <a:effectLst/>
            </a:endParaRPr>
          </a:p>
          <a:p>
            <a:r>
              <a:rPr lang="en-US" b="1" dirty="0">
                <a:effectLst/>
              </a:rPr>
              <a:t>For the good example:</a:t>
            </a:r>
            <a:endParaRPr lang="en-US" dirty="0">
              <a:effectLst/>
            </a:endParaRPr>
          </a:p>
          <a:p>
            <a:r>
              <a:rPr lang="en-US" dirty="0">
                <a:effectLst/>
              </a:rPr>
              <a:t>"Compare that with the second statement, which opens by naming a specific disease, a specific molecular mechanism, and a specific unresolved problem — all in the first sentence. By the end of the first paragraph a reviewer knows what the candidate found, roughly how strong the data is, and where the paper is in the publication pipeline. The second paragraph does something equally important: it explains not just what the proposed project will do, but why </a:t>
            </a:r>
            <a:r>
              <a:rPr lang="en-US" i="1" dirty="0">
                <a:effectLst/>
              </a:rPr>
              <a:t>this person</a:t>
            </a:r>
            <a:r>
              <a:rPr lang="en-US" dirty="0">
                <a:effectLst/>
              </a:rPr>
              <a:t> is the right one to do it — their training spans two areas that haven't previously been connected in this disease context. And the final sentence gives the reviewer a reason to invest, by showing there's a career trajectory behind the application. None of this required exaggeration. It just required specificity. The whole statement is about 1,050 characters — barely half the limit — which shows that length is never the problem; vagueness is."</a:t>
            </a:r>
          </a:p>
          <a:p>
            <a:br>
              <a:rPr lang="en-US" dirty="0"/>
            </a:br>
            <a:br>
              <a:rPr lang="en-US" dirty="0"/>
            </a:br>
            <a:r>
              <a:rPr lang="en-US" b="1" dirty="0"/>
              <a:t>Example A (bad)</a:t>
            </a:r>
            <a:r>
              <a:rPr lang="en-US" dirty="0"/>
              <a:t> is aggressively generic — "passionate scientist," "transformative impact," "considerable expertise" — with zero scientific content. After reading it, a reviewer genuinely cannot tell what this person studies. Each sentence is annotated with what the problem is and why it fails.</a:t>
            </a:r>
          </a:p>
          <a:p>
            <a:r>
              <a:rPr lang="en-US" b="1" dirty="0"/>
              <a:t>Example B (good)</a:t>
            </a:r>
            <a:r>
              <a:rPr lang="en-US" dirty="0"/>
              <a:t> covers the same candidate but names the disease (GBM), the mechanism (PTBP1-PTBP2 splicing switch), a specific finding (mesenchymal transition, in vivo data), publication status (under revision at Cancer Research), and explicitly connects to the proposed work and a K99 trajectory. Same annotations explaining what each move is doing.</a:t>
            </a:r>
          </a:p>
          <a:p>
            <a:endParaRPr lang="en-US" dirty="0"/>
          </a:p>
        </p:txBody>
      </p:sp>
      <p:sp>
        <p:nvSpPr>
          <p:cNvPr id="4" name="Slide Number Placeholder 3"/>
          <p:cNvSpPr>
            <a:spLocks noGrp="1"/>
          </p:cNvSpPr>
          <p:nvPr>
            <p:ph type="sldNum" sz="quarter" idx="5"/>
          </p:nvPr>
        </p:nvSpPr>
        <p:spPr/>
        <p:txBody>
          <a:bodyPr/>
          <a:lstStyle/>
          <a:p>
            <a:fld id="{47689774-5468-6243-8D73-B7607F66674E}" type="slidenum">
              <a:rPr lang="en-US" smtClean="0"/>
              <a:t>16</a:t>
            </a:fld>
            <a:endParaRPr lang="en-US"/>
          </a:p>
        </p:txBody>
      </p:sp>
    </p:spTree>
    <p:extLst>
      <p:ext uri="{BB962C8B-B14F-4D97-AF65-F5344CB8AC3E}">
        <p14:creationId xmlns:p14="http://schemas.microsoft.com/office/powerpoint/2010/main" val="3344698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89774-5468-6243-8D73-B7607F66674E}" type="slidenum">
              <a:rPr lang="en-US" smtClean="0"/>
              <a:t>18</a:t>
            </a:fld>
            <a:endParaRPr lang="en-US"/>
          </a:p>
        </p:txBody>
      </p:sp>
    </p:spTree>
    <p:extLst>
      <p:ext uri="{BB962C8B-B14F-4D97-AF65-F5344CB8AC3E}">
        <p14:creationId xmlns:p14="http://schemas.microsoft.com/office/powerpoint/2010/main" val="2974099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9E1B-DCBE-C752-2079-F1DE289771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0B90BF-24C9-94D1-87F4-7EBF7F0438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03E8C0-C92C-8FB6-7013-271D82D18AE4}"/>
              </a:ext>
            </a:extLst>
          </p:cNvPr>
          <p:cNvSpPr>
            <a:spLocks noGrp="1"/>
          </p:cNvSpPr>
          <p:nvPr>
            <p:ph type="dt" sz="half" idx="10"/>
          </p:nvPr>
        </p:nvSpPr>
        <p:spPr/>
        <p:txBody>
          <a:bodyPr/>
          <a:lstStyle/>
          <a:p>
            <a:fld id="{7E4594E3-5130-E844-B1A0-A20551DE83E6}" type="datetimeFigureOut">
              <a:rPr lang="en-US" smtClean="0"/>
              <a:t>2/27/26</a:t>
            </a:fld>
            <a:endParaRPr lang="en-US"/>
          </a:p>
        </p:txBody>
      </p:sp>
      <p:sp>
        <p:nvSpPr>
          <p:cNvPr id="5" name="Footer Placeholder 4">
            <a:extLst>
              <a:ext uri="{FF2B5EF4-FFF2-40B4-BE49-F238E27FC236}">
                <a16:creationId xmlns:a16="http://schemas.microsoft.com/office/drawing/2014/main" id="{A03E268B-5E75-F95E-6155-FAB3A8E5A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3A80D-321D-F8FF-13FC-D21512E24FBF}"/>
              </a:ext>
            </a:extLst>
          </p:cNvPr>
          <p:cNvSpPr>
            <a:spLocks noGrp="1"/>
          </p:cNvSpPr>
          <p:nvPr>
            <p:ph type="sldNum" sz="quarter" idx="12"/>
          </p:nvPr>
        </p:nvSpPr>
        <p:spPr/>
        <p:txBody>
          <a:bodyPr/>
          <a:lstStyle/>
          <a:p>
            <a:fld id="{5D531170-0FA6-0247-818C-1348BDE633CB}" type="slidenum">
              <a:rPr lang="en-US" smtClean="0"/>
              <a:t>‹#›</a:t>
            </a:fld>
            <a:endParaRPr lang="en-US"/>
          </a:p>
        </p:txBody>
      </p:sp>
    </p:spTree>
    <p:extLst>
      <p:ext uri="{BB962C8B-B14F-4D97-AF65-F5344CB8AC3E}">
        <p14:creationId xmlns:p14="http://schemas.microsoft.com/office/powerpoint/2010/main" val="1480910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4A05E-6DB5-7CCC-4A47-78A823C26B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E09653-AEE5-76FB-098C-BB7B545561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6DEBF-2A74-AD57-5262-ADF90E06482D}"/>
              </a:ext>
            </a:extLst>
          </p:cNvPr>
          <p:cNvSpPr>
            <a:spLocks noGrp="1"/>
          </p:cNvSpPr>
          <p:nvPr>
            <p:ph type="dt" sz="half" idx="10"/>
          </p:nvPr>
        </p:nvSpPr>
        <p:spPr/>
        <p:txBody>
          <a:bodyPr/>
          <a:lstStyle/>
          <a:p>
            <a:fld id="{7E4594E3-5130-E844-B1A0-A20551DE83E6}" type="datetimeFigureOut">
              <a:rPr lang="en-US" smtClean="0"/>
              <a:t>2/27/26</a:t>
            </a:fld>
            <a:endParaRPr lang="en-US"/>
          </a:p>
        </p:txBody>
      </p:sp>
      <p:sp>
        <p:nvSpPr>
          <p:cNvPr id="5" name="Footer Placeholder 4">
            <a:extLst>
              <a:ext uri="{FF2B5EF4-FFF2-40B4-BE49-F238E27FC236}">
                <a16:creationId xmlns:a16="http://schemas.microsoft.com/office/drawing/2014/main" id="{1AB0BDDC-0D10-3DE7-5C92-92948F12E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FFF85-E0EC-FF34-AA9E-DC4A20336753}"/>
              </a:ext>
            </a:extLst>
          </p:cNvPr>
          <p:cNvSpPr>
            <a:spLocks noGrp="1"/>
          </p:cNvSpPr>
          <p:nvPr>
            <p:ph type="sldNum" sz="quarter" idx="12"/>
          </p:nvPr>
        </p:nvSpPr>
        <p:spPr/>
        <p:txBody>
          <a:bodyPr/>
          <a:lstStyle/>
          <a:p>
            <a:fld id="{5D531170-0FA6-0247-818C-1348BDE633CB}" type="slidenum">
              <a:rPr lang="en-US" smtClean="0"/>
              <a:t>‹#›</a:t>
            </a:fld>
            <a:endParaRPr lang="en-US"/>
          </a:p>
        </p:txBody>
      </p:sp>
    </p:spTree>
    <p:extLst>
      <p:ext uri="{BB962C8B-B14F-4D97-AF65-F5344CB8AC3E}">
        <p14:creationId xmlns:p14="http://schemas.microsoft.com/office/powerpoint/2010/main" val="1459768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3487B8-2CB1-6021-A31A-FEE6AE06A0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6E9C34-2994-8615-C771-34E659EE8C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49560-0DD2-9A96-634C-090D83313974}"/>
              </a:ext>
            </a:extLst>
          </p:cNvPr>
          <p:cNvSpPr>
            <a:spLocks noGrp="1"/>
          </p:cNvSpPr>
          <p:nvPr>
            <p:ph type="dt" sz="half" idx="10"/>
          </p:nvPr>
        </p:nvSpPr>
        <p:spPr/>
        <p:txBody>
          <a:bodyPr/>
          <a:lstStyle/>
          <a:p>
            <a:fld id="{7E4594E3-5130-E844-B1A0-A20551DE83E6}" type="datetimeFigureOut">
              <a:rPr lang="en-US" smtClean="0"/>
              <a:t>2/27/26</a:t>
            </a:fld>
            <a:endParaRPr lang="en-US"/>
          </a:p>
        </p:txBody>
      </p:sp>
      <p:sp>
        <p:nvSpPr>
          <p:cNvPr id="5" name="Footer Placeholder 4">
            <a:extLst>
              <a:ext uri="{FF2B5EF4-FFF2-40B4-BE49-F238E27FC236}">
                <a16:creationId xmlns:a16="http://schemas.microsoft.com/office/drawing/2014/main" id="{BD2A55A4-0986-507A-E684-F4DF92406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0F049-4358-638F-B103-D485AE8ADB9A}"/>
              </a:ext>
            </a:extLst>
          </p:cNvPr>
          <p:cNvSpPr>
            <a:spLocks noGrp="1"/>
          </p:cNvSpPr>
          <p:nvPr>
            <p:ph type="sldNum" sz="quarter" idx="12"/>
          </p:nvPr>
        </p:nvSpPr>
        <p:spPr/>
        <p:txBody>
          <a:bodyPr/>
          <a:lstStyle/>
          <a:p>
            <a:fld id="{5D531170-0FA6-0247-818C-1348BDE633CB}" type="slidenum">
              <a:rPr lang="en-US" smtClean="0"/>
              <a:t>‹#›</a:t>
            </a:fld>
            <a:endParaRPr lang="en-US"/>
          </a:p>
        </p:txBody>
      </p:sp>
    </p:spTree>
    <p:extLst>
      <p:ext uri="{BB962C8B-B14F-4D97-AF65-F5344CB8AC3E}">
        <p14:creationId xmlns:p14="http://schemas.microsoft.com/office/powerpoint/2010/main" val="44772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6D52-8754-67F2-A803-A16005E86C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0EA781-FF6E-CA1F-E560-0A2DBA8860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641FC-7125-C08C-D010-6E46177D6D2B}"/>
              </a:ext>
            </a:extLst>
          </p:cNvPr>
          <p:cNvSpPr>
            <a:spLocks noGrp="1"/>
          </p:cNvSpPr>
          <p:nvPr>
            <p:ph type="dt" sz="half" idx="10"/>
          </p:nvPr>
        </p:nvSpPr>
        <p:spPr/>
        <p:txBody>
          <a:bodyPr/>
          <a:lstStyle/>
          <a:p>
            <a:fld id="{7E4594E3-5130-E844-B1A0-A20551DE83E6}" type="datetimeFigureOut">
              <a:rPr lang="en-US" smtClean="0"/>
              <a:t>2/27/26</a:t>
            </a:fld>
            <a:endParaRPr lang="en-US"/>
          </a:p>
        </p:txBody>
      </p:sp>
      <p:sp>
        <p:nvSpPr>
          <p:cNvPr id="5" name="Footer Placeholder 4">
            <a:extLst>
              <a:ext uri="{FF2B5EF4-FFF2-40B4-BE49-F238E27FC236}">
                <a16:creationId xmlns:a16="http://schemas.microsoft.com/office/drawing/2014/main" id="{7A4B2ABF-4103-D810-0785-3908E6B8E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FC75D9-3758-1E79-3D0B-2548EF0CE138}"/>
              </a:ext>
            </a:extLst>
          </p:cNvPr>
          <p:cNvSpPr>
            <a:spLocks noGrp="1"/>
          </p:cNvSpPr>
          <p:nvPr>
            <p:ph type="sldNum" sz="quarter" idx="12"/>
          </p:nvPr>
        </p:nvSpPr>
        <p:spPr/>
        <p:txBody>
          <a:bodyPr/>
          <a:lstStyle/>
          <a:p>
            <a:fld id="{5D531170-0FA6-0247-818C-1348BDE633CB}" type="slidenum">
              <a:rPr lang="en-US" smtClean="0"/>
              <a:t>‹#›</a:t>
            </a:fld>
            <a:endParaRPr lang="en-US"/>
          </a:p>
        </p:txBody>
      </p:sp>
    </p:spTree>
    <p:extLst>
      <p:ext uri="{BB962C8B-B14F-4D97-AF65-F5344CB8AC3E}">
        <p14:creationId xmlns:p14="http://schemas.microsoft.com/office/powerpoint/2010/main" val="139487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75ED-31E1-AF13-8803-C2F1B2CC9C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F6E9A1-3CDA-ABFF-C821-0531DF7E2C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D54884-1AED-DAF5-6630-06EE185B99EA}"/>
              </a:ext>
            </a:extLst>
          </p:cNvPr>
          <p:cNvSpPr>
            <a:spLocks noGrp="1"/>
          </p:cNvSpPr>
          <p:nvPr>
            <p:ph type="dt" sz="half" idx="10"/>
          </p:nvPr>
        </p:nvSpPr>
        <p:spPr/>
        <p:txBody>
          <a:bodyPr/>
          <a:lstStyle/>
          <a:p>
            <a:fld id="{7E4594E3-5130-E844-B1A0-A20551DE83E6}" type="datetimeFigureOut">
              <a:rPr lang="en-US" smtClean="0"/>
              <a:t>2/27/26</a:t>
            </a:fld>
            <a:endParaRPr lang="en-US"/>
          </a:p>
        </p:txBody>
      </p:sp>
      <p:sp>
        <p:nvSpPr>
          <p:cNvPr id="5" name="Footer Placeholder 4">
            <a:extLst>
              <a:ext uri="{FF2B5EF4-FFF2-40B4-BE49-F238E27FC236}">
                <a16:creationId xmlns:a16="http://schemas.microsoft.com/office/drawing/2014/main" id="{2495C2CC-9848-15CE-CF36-E00508A884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FB958-59E9-D669-38E3-0E71F51A9D52}"/>
              </a:ext>
            </a:extLst>
          </p:cNvPr>
          <p:cNvSpPr>
            <a:spLocks noGrp="1"/>
          </p:cNvSpPr>
          <p:nvPr>
            <p:ph type="sldNum" sz="quarter" idx="12"/>
          </p:nvPr>
        </p:nvSpPr>
        <p:spPr/>
        <p:txBody>
          <a:bodyPr/>
          <a:lstStyle/>
          <a:p>
            <a:fld id="{5D531170-0FA6-0247-818C-1348BDE633CB}" type="slidenum">
              <a:rPr lang="en-US" smtClean="0"/>
              <a:t>‹#›</a:t>
            </a:fld>
            <a:endParaRPr lang="en-US"/>
          </a:p>
        </p:txBody>
      </p:sp>
    </p:spTree>
    <p:extLst>
      <p:ext uri="{BB962C8B-B14F-4D97-AF65-F5344CB8AC3E}">
        <p14:creationId xmlns:p14="http://schemas.microsoft.com/office/powerpoint/2010/main" val="254638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9089-26D2-18CC-F413-F763BC1F54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413724-8669-0153-0627-7C66D939CE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844C87-8A56-45AC-5CE0-1BF86502D7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4AA3B4-8DB9-F359-CC71-351B28644EFC}"/>
              </a:ext>
            </a:extLst>
          </p:cNvPr>
          <p:cNvSpPr>
            <a:spLocks noGrp="1"/>
          </p:cNvSpPr>
          <p:nvPr>
            <p:ph type="dt" sz="half" idx="10"/>
          </p:nvPr>
        </p:nvSpPr>
        <p:spPr/>
        <p:txBody>
          <a:bodyPr/>
          <a:lstStyle/>
          <a:p>
            <a:fld id="{7E4594E3-5130-E844-B1A0-A20551DE83E6}" type="datetimeFigureOut">
              <a:rPr lang="en-US" smtClean="0"/>
              <a:t>2/27/26</a:t>
            </a:fld>
            <a:endParaRPr lang="en-US"/>
          </a:p>
        </p:txBody>
      </p:sp>
      <p:sp>
        <p:nvSpPr>
          <p:cNvPr id="6" name="Footer Placeholder 5">
            <a:extLst>
              <a:ext uri="{FF2B5EF4-FFF2-40B4-BE49-F238E27FC236}">
                <a16:creationId xmlns:a16="http://schemas.microsoft.com/office/drawing/2014/main" id="{B8D39750-B25C-35BA-12F7-C9924059D5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DFBFAA-15ED-5225-DA51-DAE97CF014BF}"/>
              </a:ext>
            </a:extLst>
          </p:cNvPr>
          <p:cNvSpPr>
            <a:spLocks noGrp="1"/>
          </p:cNvSpPr>
          <p:nvPr>
            <p:ph type="sldNum" sz="quarter" idx="12"/>
          </p:nvPr>
        </p:nvSpPr>
        <p:spPr/>
        <p:txBody>
          <a:bodyPr/>
          <a:lstStyle/>
          <a:p>
            <a:fld id="{5D531170-0FA6-0247-818C-1348BDE633CB}" type="slidenum">
              <a:rPr lang="en-US" smtClean="0"/>
              <a:t>‹#›</a:t>
            </a:fld>
            <a:endParaRPr lang="en-US"/>
          </a:p>
        </p:txBody>
      </p:sp>
    </p:spTree>
    <p:extLst>
      <p:ext uri="{BB962C8B-B14F-4D97-AF65-F5344CB8AC3E}">
        <p14:creationId xmlns:p14="http://schemas.microsoft.com/office/powerpoint/2010/main" val="1180737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E1F4F-325A-05E7-2895-A0FAE727E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92A743-AC02-DEB1-2422-A0159529EB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A8153-03C5-D03A-073D-CF8B59F34E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D3D7DC-A937-79BD-DD05-2E0AA8D815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C4D6B-BBD2-C6C7-631D-4B42F72BC1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BE8F33-6C9E-5EEF-01B0-75ADAB2898BD}"/>
              </a:ext>
            </a:extLst>
          </p:cNvPr>
          <p:cNvSpPr>
            <a:spLocks noGrp="1"/>
          </p:cNvSpPr>
          <p:nvPr>
            <p:ph type="dt" sz="half" idx="10"/>
          </p:nvPr>
        </p:nvSpPr>
        <p:spPr/>
        <p:txBody>
          <a:bodyPr/>
          <a:lstStyle/>
          <a:p>
            <a:fld id="{7E4594E3-5130-E844-B1A0-A20551DE83E6}" type="datetimeFigureOut">
              <a:rPr lang="en-US" smtClean="0"/>
              <a:t>2/27/26</a:t>
            </a:fld>
            <a:endParaRPr lang="en-US"/>
          </a:p>
        </p:txBody>
      </p:sp>
      <p:sp>
        <p:nvSpPr>
          <p:cNvPr id="8" name="Footer Placeholder 7">
            <a:extLst>
              <a:ext uri="{FF2B5EF4-FFF2-40B4-BE49-F238E27FC236}">
                <a16:creationId xmlns:a16="http://schemas.microsoft.com/office/drawing/2014/main" id="{438EE6B0-55D4-8A41-258B-8A0ACFE1BA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82F26F-3753-773E-DDBC-2F852090E90F}"/>
              </a:ext>
            </a:extLst>
          </p:cNvPr>
          <p:cNvSpPr>
            <a:spLocks noGrp="1"/>
          </p:cNvSpPr>
          <p:nvPr>
            <p:ph type="sldNum" sz="quarter" idx="12"/>
          </p:nvPr>
        </p:nvSpPr>
        <p:spPr/>
        <p:txBody>
          <a:bodyPr/>
          <a:lstStyle/>
          <a:p>
            <a:fld id="{5D531170-0FA6-0247-818C-1348BDE633CB}" type="slidenum">
              <a:rPr lang="en-US" smtClean="0"/>
              <a:t>‹#›</a:t>
            </a:fld>
            <a:endParaRPr lang="en-US"/>
          </a:p>
        </p:txBody>
      </p:sp>
    </p:spTree>
    <p:extLst>
      <p:ext uri="{BB962C8B-B14F-4D97-AF65-F5344CB8AC3E}">
        <p14:creationId xmlns:p14="http://schemas.microsoft.com/office/powerpoint/2010/main" val="412491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61458-830F-C4FF-2E37-32AC059838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A4FDB4-BAFF-F1DF-5A36-095F1F2A4DED}"/>
              </a:ext>
            </a:extLst>
          </p:cNvPr>
          <p:cNvSpPr>
            <a:spLocks noGrp="1"/>
          </p:cNvSpPr>
          <p:nvPr>
            <p:ph type="dt" sz="half" idx="10"/>
          </p:nvPr>
        </p:nvSpPr>
        <p:spPr/>
        <p:txBody>
          <a:bodyPr/>
          <a:lstStyle/>
          <a:p>
            <a:fld id="{7E4594E3-5130-E844-B1A0-A20551DE83E6}" type="datetimeFigureOut">
              <a:rPr lang="en-US" smtClean="0"/>
              <a:t>2/27/26</a:t>
            </a:fld>
            <a:endParaRPr lang="en-US"/>
          </a:p>
        </p:txBody>
      </p:sp>
      <p:sp>
        <p:nvSpPr>
          <p:cNvPr id="4" name="Footer Placeholder 3">
            <a:extLst>
              <a:ext uri="{FF2B5EF4-FFF2-40B4-BE49-F238E27FC236}">
                <a16:creationId xmlns:a16="http://schemas.microsoft.com/office/drawing/2014/main" id="{FEC20749-D1A8-4284-26AD-52A3425CB1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EBE845-B097-76AB-78DC-ECA53977D3D8}"/>
              </a:ext>
            </a:extLst>
          </p:cNvPr>
          <p:cNvSpPr>
            <a:spLocks noGrp="1"/>
          </p:cNvSpPr>
          <p:nvPr>
            <p:ph type="sldNum" sz="quarter" idx="12"/>
          </p:nvPr>
        </p:nvSpPr>
        <p:spPr/>
        <p:txBody>
          <a:bodyPr/>
          <a:lstStyle/>
          <a:p>
            <a:fld id="{5D531170-0FA6-0247-818C-1348BDE633CB}" type="slidenum">
              <a:rPr lang="en-US" smtClean="0"/>
              <a:t>‹#›</a:t>
            </a:fld>
            <a:endParaRPr lang="en-US"/>
          </a:p>
        </p:txBody>
      </p:sp>
    </p:spTree>
    <p:extLst>
      <p:ext uri="{BB962C8B-B14F-4D97-AF65-F5344CB8AC3E}">
        <p14:creationId xmlns:p14="http://schemas.microsoft.com/office/powerpoint/2010/main" val="95055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2B629F-636C-3544-7A43-2ED4031B4BC8}"/>
              </a:ext>
            </a:extLst>
          </p:cNvPr>
          <p:cNvSpPr>
            <a:spLocks noGrp="1"/>
          </p:cNvSpPr>
          <p:nvPr>
            <p:ph type="dt" sz="half" idx="10"/>
          </p:nvPr>
        </p:nvSpPr>
        <p:spPr/>
        <p:txBody>
          <a:bodyPr/>
          <a:lstStyle/>
          <a:p>
            <a:fld id="{7E4594E3-5130-E844-B1A0-A20551DE83E6}" type="datetimeFigureOut">
              <a:rPr lang="en-US" smtClean="0"/>
              <a:t>2/27/26</a:t>
            </a:fld>
            <a:endParaRPr lang="en-US"/>
          </a:p>
        </p:txBody>
      </p:sp>
      <p:sp>
        <p:nvSpPr>
          <p:cNvPr id="3" name="Footer Placeholder 2">
            <a:extLst>
              <a:ext uri="{FF2B5EF4-FFF2-40B4-BE49-F238E27FC236}">
                <a16:creationId xmlns:a16="http://schemas.microsoft.com/office/drawing/2014/main" id="{47518E59-FA93-C28C-CA75-AAE13EDABD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74108F-AB46-1DEA-4657-2A8FB9F44EDD}"/>
              </a:ext>
            </a:extLst>
          </p:cNvPr>
          <p:cNvSpPr>
            <a:spLocks noGrp="1"/>
          </p:cNvSpPr>
          <p:nvPr>
            <p:ph type="sldNum" sz="quarter" idx="12"/>
          </p:nvPr>
        </p:nvSpPr>
        <p:spPr/>
        <p:txBody>
          <a:bodyPr/>
          <a:lstStyle/>
          <a:p>
            <a:fld id="{5D531170-0FA6-0247-818C-1348BDE633CB}" type="slidenum">
              <a:rPr lang="en-US" smtClean="0"/>
              <a:t>‹#›</a:t>
            </a:fld>
            <a:endParaRPr lang="en-US"/>
          </a:p>
        </p:txBody>
      </p:sp>
    </p:spTree>
    <p:extLst>
      <p:ext uri="{BB962C8B-B14F-4D97-AF65-F5344CB8AC3E}">
        <p14:creationId xmlns:p14="http://schemas.microsoft.com/office/powerpoint/2010/main" val="96551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FA6B-387C-733B-1E0B-46CF5ACA4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69F646-4CA5-D0C8-7ACA-EA4C67162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D513EA-3274-1EFA-A97D-222C9A0ED7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5645DC-64C6-8191-A73E-43EACB31EC4C}"/>
              </a:ext>
            </a:extLst>
          </p:cNvPr>
          <p:cNvSpPr>
            <a:spLocks noGrp="1"/>
          </p:cNvSpPr>
          <p:nvPr>
            <p:ph type="dt" sz="half" idx="10"/>
          </p:nvPr>
        </p:nvSpPr>
        <p:spPr/>
        <p:txBody>
          <a:bodyPr/>
          <a:lstStyle/>
          <a:p>
            <a:fld id="{7E4594E3-5130-E844-B1A0-A20551DE83E6}" type="datetimeFigureOut">
              <a:rPr lang="en-US" smtClean="0"/>
              <a:t>2/27/26</a:t>
            </a:fld>
            <a:endParaRPr lang="en-US"/>
          </a:p>
        </p:txBody>
      </p:sp>
      <p:sp>
        <p:nvSpPr>
          <p:cNvPr id="6" name="Footer Placeholder 5">
            <a:extLst>
              <a:ext uri="{FF2B5EF4-FFF2-40B4-BE49-F238E27FC236}">
                <a16:creationId xmlns:a16="http://schemas.microsoft.com/office/drawing/2014/main" id="{049805C2-8AFD-E848-7702-05083898F8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F5EB5-CA0C-DDBC-4B04-6589FB7E7A7D}"/>
              </a:ext>
            </a:extLst>
          </p:cNvPr>
          <p:cNvSpPr>
            <a:spLocks noGrp="1"/>
          </p:cNvSpPr>
          <p:nvPr>
            <p:ph type="sldNum" sz="quarter" idx="12"/>
          </p:nvPr>
        </p:nvSpPr>
        <p:spPr/>
        <p:txBody>
          <a:bodyPr/>
          <a:lstStyle/>
          <a:p>
            <a:fld id="{5D531170-0FA6-0247-818C-1348BDE633CB}" type="slidenum">
              <a:rPr lang="en-US" smtClean="0"/>
              <a:t>‹#›</a:t>
            </a:fld>
            <a:endParaRPr lang="en-US"/>
          </a:p>
        </p:txBody>
      </p:sp>
    </p:spTree>
    <p:extLst>
      <p:ext uri="{BB962C8B-B14F-4D97-AF65-F5344CB8AC3E}">
        <p14:creationId xmlns:p14="http://schemas.microsoft.com/office/powerpoint/2010/main" val="4118636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130E-53B0-7EAB-E0C3-498BBD36A2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2377AA-53C9-4740-F047-40EE212B0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2499C7-7D8D-B48F-0212-B5437C8B01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A163AF-011E-17AA-80CF-B42CE705B62F}"/>
              </a:ext>
            </a:extLst>
          </p:cNvPr>
          <p:cNvSpPr>
            <a:spLocks noGrp="1"/>
          </p:cNvSpPr>
          <p:nvPr>
            <p:ph type="dt" sz="half" idx="10"/>
          </p:nvPr>
        </p:nvSpPr>
        <p:spPr/>
        <p:txBody>
          <a:bodyPr/>
          <a:lstStyle/>
          <a:p>
            <a:fld id="{7E4594E3-5130-E844-B1A0-A20551DE83E6}" type="datetimeFigureOut">
              <a:rPr lang="en-US" smtClean="0"/>
              <a:t>2/27/26</a:t>
            </a:fld>
            <a:endParaRPr lang="en-US"/>
          </a:p>
        </p:txBody>
      </p:sp>
      <p:sp>
        <p:nvSpPr>
          <p:cNvPr id="6" name="Footer Placeholder 5">
            <a:extLst>
              <a:ext uri="{FF2B5EF4-FFF2-40B4-BE49-F238E27FC236}">
                <a16:creationId xmlns:a16="http://schemas.microsoft.com/office/drawing/2014/main" id="{625E6108-4E68-BA6D-63FC-5B77F63E6F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8A403-D8A1-B08B-4703-11F7C42741A9}"/>
              </a:ext>
            </a:extLst>
          </p:cNvPr>
          <p:cNvSpPr>
            <a:spLocks noGrp="1"/>
          </p:cNvSpPr>
          <p:nvPr>
            <p:ph type="sldNum" sz="quarter" idx="12"/>
          </p:nvPr>
        </p:nvSpPr>
        <p:spPr/>
        <p:txBody>
          <a:bodyPr/>
          <a:lstStyle/>
          <a:p>
            <a:fld id="{5D531170-0FA6-0247-818C-1348BDE633CB}" type="slidenum">
              <a:rPr lang="en-US" smtClean="0"/>
              <a:t>‹#›</a:t>
            </a:fld>
            <a:endParaRPr lang="en-US"/>
          </a:p>
        </p:txBody>
      </p:sp>
    </p:spTree>
    <p:extLst>
      <p:ext uri="{BB962C8B-B14F-4D97-AF65-F5344CB8AC3E}">
        <p14:creationId xmlns:p14="http://schemas.microsoft.com/office/powerpoint/2010/main" val="33089742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3AE13B-FA82-31E5-B647-ABE88633B5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C4AAED-E4F3-5944-E126-F9B6944F0E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CBFD00-9DFD-23BA-EED5-9FED45751D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E4594E3-5130-E844-B1A0-A20551DE83E6}" type="datetimeFigureOut">
              <a:rPr lang="en-US" smtClean="0"/>
              <a:t>2/27/26</a:t>
            </a:fld>
            <a:endParaRPr lang="en-US"/>
          </a:p>
        </p:txBody>
      </p:sp>
      <p:sp>
        <p:nvSpPr>
          <p:cNvPr id="5" name="Footer Placeholder 4">
            <a:extLst>
              <a:ext uri="{FF2B5EF4-FFF2-40B4-BE49-F238E27FC236}">
                <a16:creationId xmlns:a16="http://schemas.microsoft.com/office/drawing/2014/main" id="{5DFC6E94-CF2C-467D-9A1F-91FB1ED94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D5B45F2-6116-B2AE-F0D3-247D3AA913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531170-0FA6-0247-818C-1348BDE633CB}" type="slidenum">
              <a:rPr lang="en-US" smtClean="0"/>
              <a:t>‹#›</a:t>
            </a:fld>
            <a:endParaRPr lang="en-US"/>
          </a:p>
        </p:txBody>
      </p:sp>
    </p:spTree>
    <p:extLst>
      <p:ext uri="{BB962C8B-B14F-4D97-AF65-F5344CB8AC3E}">
        <p14:creationId xmlns:p14="http://schemas.microsoft.com/office/powerpoint/2010/main" val="12871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orcid.org/signin" TargetMode="External"/><Relationship Id="rId4" Type="http://schemas.openxmlformats.org/officeDocument/2006/relationships/hyperlink" Target="http://ncbi.nlm.nih.g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cbi.nlm.nih.gov/labs/scienc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hyperlink" Target="myumi.ch/152Z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rants.nih.gov/grants-process/write-application/forms-directory/biographical-sketch-common-form" TargetMode="External"/><Relationship Id="rId3" Type="http://schemas.openxmlformats.org/officeDocument/2006/relationships/hyperlink" Target="https://www.ncbi.nlm.nih.gov/books/NBK53595/" TargetMode="External"/><Relationship Id="rId4" Type="http://schemas.openxmlformats.org/officeDocument/2006/relationships/hyperlink" Target="https://www.youtube.com/watch?v=OjtVcH0Yo8U" TargetMode="External"/><Relationship Id="rId5" Type="http://schemas.openxmlformats.org/officeDocument/2006/relationships/hyperlink" Target="https://www.ncbi.nlm.nih.gov/sciencv/" TargetMode="External"/><Relationship Id="rId6" Type="http://schemas.openxmlformats.org/officeDocument/2006/relationships/hyperlink" Target="http://orcid.org/" TargetMode="External"/><Relationship Id="rId7" Type="http://schemas.openxmlformats.org/officeDocument/2006/relationships/hyperlink" Target="https://career.arizona.edu/blog/2022/06/06/academic-curriculum-vitae-cv-example-and-writing-tip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forms/d/e/1FAIpQLSe_DrGM0bMtq9NBPIXH-4F0mLpYg8d4yVNKNvI5aFm8xzAB_Q/viewform?usp=header" TargetMode="External"/><Relationship Id="rId3" Type="http://schemas.openxmlformats.org/officeDocument/2006/relationships/hyperlink" Target="https://events.umich.edu/event/142946" TargetMode="External"/><Relationship Id="rId4" Type="http://schemas.openxmlformats.org/officeDocument/2006/relationships/hyperlink" Target="https://events.umich.edu/event/14431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myumi.ch/152Zn" TargetMode="Externa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C7DF3B-7079-F2FE-DED3-3E5FFB269F99}"/>
              </a:ext>
            </a:extLst>
          </p:cNvPr>
          <p:cNvSpPr>
            <a:spLocks noGrp="1"/>
          </p:cNvSpPr>
          <p:nvPr>
            <p:ph type="ctrTitle"/>
          </p:nvPr>
        </p:nvSpPr>
        <p:spPr>
          <a:xfrm>
            <a:off x="838199" y="1093788"/>
            <a:ext cx="10506455" cy="2967208"/>
          </a:xfrm>
        </p:spPr>
        <p:txBody>
          <a:bodyPr>
            <a:normAutofit/>
          </a:bodyPr>
          <a:lstStyle/>
          <a:p>
            <a:pPr algn="l"/>
            <a:r>
              <a:rPr lang="en-US" sz="8000"/>
              <a:t>Building Your Academic Profile</a:t>
            </a:r>
          </a:p>
        </p:txBody>
      </p:sp>
      <p:sp>
        <p:nvSpPr>
          <p:cNvPr id="3" name="Subtitle 2">
            <a:extLst>
              <a:ext uri="{FF2B5EF4-FFF2-40B4-BE49-F238E27FC236}">
                <a16:creationId xmlns:a16="http://schemas.microsoft.com/office/drawing/2014/main" id="{B79C9679-70BB-8328-18E1-2EC1218777A5}"/>
              </a:ext>
            </a:extLst>
          </p:cNvPr>
          <p:cNvSpPr>
            <a:spLocks noGrp="1"/>
          </p:cNvSpPr>
          <p:nvPr>
            <p:ph type="subTitle" idx="1"/>
          </p:nvPr>
        </p:nvSpPr>
        <p:spPr>
          <a:xfrm>
            <a:off x="7400924" y="4619624"/>
            <a:ext cx="3946779" cy="1038225"/>
          </a:xfrm>
        </p:spPr>
        <p:txBody>
          <a:bodyPr>
            <a:normAutofit/>
          </a:bodyPr>
          <a:lstStyle/>
          <a:p>
            <a:pPr algn="r"/>
            <a:r>
              <a:rPr lang="en-US"/>
              <a:t>CV and Biosketch Essentials for Trainees</a:t>
            </a:r>
          </a:p>
        </p:txBody>
      </p:sp>
      <p:sp>
        <p:nvSpPr>
          <p:cNvPr id="10" name="Rectangle 9">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788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5DD4-2766-F311-9BED-B61EB22EDFC8}"/>
              </a:ext>
            </a:extLst>
          </p:cNvPr>
          <p:cNvSpPr>
            <a:spLocks noGrp="1"/>
          </p:cNvSpPr>
          <p:nvPr>
            <p:ph type="title"/>
          </p:nvPr>
        </p:nvSpPr>
        <p:spPr/>
        <p:txBody>
          <a:bodyPr/>
          <a:lstStyle/>
          <a:p>
            <a:r>
              <a:rPr lang="en-US" dirty="0"/>
              <a:t>ORCID/</a:t>
            </a:r>
            <a:r>
              <a:rPr lang="en-US" dirty="0" err="1"/>
              <a:t>eRA</a:t>
            </a:r>
            <a:r>
              <a:rPr lang="en-US" dirty="0"/>
              <a:t> Commons/</a:t>
            </a:r>
            <a:r>
              <a:rPr lang="en-US" dirty="0" err="1"/>
              <a:t>MyNCBI</a:t>
            </a:r>
            <a:endParaRPr lang="en-US" dirty="0"/>
          </a:p>
        </p:txBody>
      </p:sp>
      <p:sp>
        <p:nvSpPr>
          <p:cNvPr id="3" name="Content Placeholder 2">
            <a:extLst>
              <a:ext uri="{FF2B5EF4-FFF2-40B4-BE49-F238E27FC236}">
                <a16:creationId xmlns:a16="http://schemas.microsoft.com/office/drawing/2014/main" id="{C941CD21-330B-3361-E646-3BC1F48BAC95}"/>
              </a:ext>
            </a:extLst>
          </p:cNvPr>
          <p:cNvSpPr>
            <a:spLocks noGrp="1"/>
          </p:cNvSpPr>
          <p:nvPr>
            <p:ph idx="1"/>
          </p:nvPr>
        </p:nvSpPr>
        <p:spPr/>
        <p:txBody>
          <a:bodyPr>
            <a:normAutofit lnSpcReduction="10000"/>
          </a:bodyPr>
          <a:lstStyle/>
          <a:p>
            <a:pPr marL="514350" indent="-514350">
              <a:buFont typeface="+mj-lt"/>
              <a:buAutoNum type="arabicPeriod"/>
            </a:pPr>
            <a:r>
              <a:rPr lang="en-US" dirty="0"/>
              <a:t>Sign up for an ORCID ID </a:t>
            </a:r>
            <a:r>
              <a:rPr lang="en-US" dirty="0">
                <a:hlinkClick r:id="rId3"/>
              </a:rPr>
              <a:t>https://orcid.org/signin</a:t>
            </a:r>
            <a:endParaRPr lang="en-US" dirty="0"/>
          </a:p>
          <a:p>
            <a:pPr lvl="1"/>
            <a:r>
              <a:rPr lang="en-US" dirty="0"/>
              <a:t>Publications and employment need to be set to "Everyone" (green) or at minimum "Trusted Parties" (yellow) </a:t>
            </a:r>
          </a:p>
          <a:p>
            <a:pPr lvl="1"/>
            <a:r>
              <a:rPr lang="en-US" dirty="0"/>
              <a:t>Claim your publications if you haven’t already</a:t>
            </a:r>
          </a:p>
          <a:p>
            <a:pPr lvl="1"/>
            <a:r>
              <a:rPr lang="en-US" dirty="0"/>
              <a:t>Link to </a:t>
            </a:r>
            <a:r>
              <a:rPr lang="en-US" dirty="0" err="1"/>
              <a:t>eRA</a:t>
            </a:r>
            <a:r>
              <a:rPr lang="en-US" dirty="0"/>
              <a:t> Commons account  (</a:t>
            </a:r>
            <a:r>
              <a:rPr lang="en-US" dirty="0" err="1"/>
              <a:t>eRA</a:t>
            </a:r>
            <a:r>
              <a:rPr lang="en-US" dirty="0"/>
              <a:t> Commons → Personal Profile → scroll to the bottom and look for the ORCID section → click Connect or Create.)</a:t>
            </a:r>
          </a:p>
          <a:p>
            <a:pPr marL="514350" indent="-514350">
              <a:buFont typeface="+mj-lt"/>
              <a:buAutoNum type="arabicPeriod"/>
            </a:pPr>
            <a:r>
              <a:rPr lang="en-US" dirty="0"/>
              <a:t>Sign in to </a:t>
            </a:r>
            <a:r>
              <a:rPr lang="en-US" dirty="0">
                <a:hlinkClick r:id="rId4"/>
              </a:rPr>
              <a:t>ncbi.nlm.nih.gov  </a:t>
            </a:r>
            <a:r>
              <a:rPr lang="en-US" dirty="0"/>
              <a:t>(recommend through </a:t>
            </a:r>
            <a:r>
              <a:rPr lang="en-US" dirty="0" err="1"/>
              <a:t>eRA</a:t>
            </a:r>
            <a:r>
              <a:rPr lang="en-US" dirty="0"/>
              <a:t> Commons)</a:t>
            </a:r>
          </a:p>
          <a:p>
            <a:pPr marL="514350" indent="-514350">
              <a:buFont typeface="+mj-lt"/>
              <a:buAutoNum type="arabicPeriod"/>
            </a:pPr>
            <a:r>
              <a:rPr lang="en-US" dirty="0"/>
              <a:t>Link that to ORCID</a:t>
            </a:r>
          </a:p>
          <a:p>
            <a:pPr lvl="1"/>
            <a:r>
              <a:rPr lang="en-US" dirty="0"/>
              <a:t>username → Account Settings → Linked Accounts → Add Account → search for ORCID → sign in with ORCID credentials and click Authorize Access. </a:t>
            </a:r>
          </a:p>
          <a:p>
            <a:pPr marL="514350" indent="-514350">
              <a:buFont typeface="+mj-lt"/>
              <a:buAutoNum type="arabicPeriod"/>
            </a:pPr>
            <a:endParaRPr lang="en-US" dirty="0"/>
          </a:p>
        </p:txBody>
      </p:sp>
    </p:spTree>
    <p:extLst>
      <p:ext uri="{BB962C8B-B14F-4D97-AF65-F5344CB8AC3E}">
        <p14:creationId xmlns:p14="http://schemas.microsoft.com/office/powerpoint/2010/main" val="590609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6D514-EC4E-8AD5-2451-15BDA9307723}"/>
              </a:ext>
            </a:extLst>
          </p:cNvPr>
          <p:cNvSpPr>
            <a:spLocks noGrp="1"/>
          </p:cNvSpPr>
          <p:nvPr>
            <p:ph type="title"/>
          </p:nvPr>
        </p:nvSpPr>
        <p:spPr/>
        <p:txBody>
          <a:bodyPr/>
          <a:lstStyle/>
          <a:p>
            <a:r>
              <a:rPr lang="en-US" dirty="0"/>
              <a:t>Populating </a:t>
            </a:r>
            <a:r>
              <a:rPr lang="en-US" dirty="0" err="1"/>
              <a:t>MyBibliography</a:t>
            </a:r>
            <a:endParaRPr lang="en-US" dirty="0"/>
          </a:p>
        </p:txBody>
      </p:sp>
      <p:sp>
        <p:nvSpPr>
          <p:cNvPr id="5" name="Content Placeholder 4">
            <a:extLst>
              <a:ext uri="{FF2B5EF4-FFF2-40B4-BE49-F238E27FC236}">
                <a16:creationId xmlns:a16="http://schemas.microsoft.com/office/drawing/2014/main" id="{C339E956-527B-7646-F96D-D7F4B3B4C820}"/>
              </a:ext>
            </a:extLst>
          </p:cNvPr>
          <p:cNvSpPr>
            <a:spLocks noGrp="1"/>
          </p:cNvSpPr>
          <p:nvPr>
            <p:ph sz="half" idx="1"/>
          </p:nvPr>
        </p:nvSpPr>
        <p:spPr/>
        <p:txBody>
          <a:bodyPr>
            <a:normAutofit/>
          </a:bodyPr>
          <a:lstStyle/>
          <a:p>
            <a:r>
              <a:rPr lang="en-US" dirty="0"/>
              <a:t>Search for your papers in </a:t>
            </a:r>
            <a:r>
              <a:rPr lang="en-US" dirty="0" err="1"/>
              <a:t>pubmed</a:t>
            </a:r>
            <a:endParaRPr lang="en-US" dirty="0"/>
          </a:p>
          <a:p>
            <a:pPr lvl="1"/>
            <a:r>
              <a:rPr lang="en-US" dirty="0"/>
              <a:t>Click on checkbox next to each paper</a:t>
            </a:r>
          </a:p>
          <a:p>
            <a:pPr lvl="1"/>
            <a:r>
              <a:rPr lang="en-US" dirty="0"/>
              <a:t>Click on “Send to”</a:t>
            </a:r>
          </a:p>
          <a:p>
            <a:pPr lvl="1"/>
            <a:r>
              <a:rPr lang="en-US" dirty="0"/>
              <a:t>Select “</a:t>
            </a:r>
            <a:r>
              <a:rPr lang="en-US" dirty="0" err="1"/>
              <a:t>MyBibliography</a:t>
            </a:r>
            <a:r>
              <a:rPr lang="en-US" dirty="0"/>
              <a:t>”</a:t>
            </a:r>
          </a:p>
          <a:p>
            <a:endParaRPr lang="en-US" dirty="0"/>
          </a:p>
        </p:txBody>
      </p:sp>
      <p:sp>
        <p:nvSpPr>
          <p:cNvPr id="6" name="Content Placeholder 5">
            <a:extLst>
              <a:ext uri="{FF2B5EF4-FFF2-40B4-BE49-F238E27FC236}">
                <a16:creationId xmlns:a16="http://schemas.microsoft.com/office/drawing/2014/main" id="{11463F31-480D-8B1B-D7CB-56F30E6E4186}"/>
              </a:ext>
            </a:extLst>
          </p:cNvPr>
          <p:cNvSpPr>
            <a:spLocks noGrp="1"/>
          </p:cNvSpPr>
          <p:nvPr>
            <p:ph sz="half" idx="2"/>
          </p:nvPr>
        </p:nvSpPr>
        <p:spPr/>
        <p:txBody>
          <a:bodyPr>
            <a:normAutofit/>
          </a:bodyPr>
          <a:lstStyle/>
          <a:p>
            <a:r>
              <a:rPr lang="en-US" dirty="0"/>
              <a:t>You must cite from your </a:t>
            </a:r>
            <a:r>
              <a:rPr lang="en-US" dirty="0" err="1"/>
              <a:t>MyBibliography</a:t>
            </a:r>
            <a:r>
              <a:rPr lang="en-US" dirty="0"/>
              <a:t> now so keep it up to date</a:t>
            </a:r>
          </a:p>
          <a:p>
            <a:r>
              <a:rPr lang="en-US" dirty="0"/>
              <a:t>Items not in PubMed (book chapters, unlisted preprints, datasets) must be added manually</a:t>
            </a:r>
          </a:p>
          <a:p>
            <a:r>
              <a:rPr lang="en-US" dirty="0"/>
              <a:t>Check PMCID compliance for papers</a:t>
            </a:r>
          </a:p>
        </p:txBody>
      </p:sp>
    </p:spTree>
    <p:extLst>
      <p:ext uri="{BB962C8B-B14F-4D97-AF65-F5344CB8AC3E}">
        <p14:creationId xmlns:p14="http://schemas.microsoft.com/office/powerpoint/2010/main" val="14363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224A6-2391-C899-854D-1B38E8C9D484}"/>
              </a:ext>
            </a:extLst>
          </p:cNvPr>
          <p:cNvSpPr>
            <a:spLocks noGrp="1"/>
          </p:cNvSpPr>
          <p:nvPr>
            <p:ph type="title"/>
          </p:nvPr>
        </p:nvSpPr>
        <p:spPr/>
        <p:txBody>
          <a:bodyPr/>
          <a:lstStyle/>
          <a:p>
            <a:r>
              <a:rPr lang="en-US" dirty="0"/>
              <a:t>Research Products 	</a:t>
            </a:r>
          </a:p>
        </p:txBody>
      </p:sp>
      <p:sp>
        <p:nvSpPr>
          <p:cNvPr id="5" name="Text Placeholder 4">
            <a:extLst>
              <a:ext uri="{FF2B5EF4-FFF2-40B4-BE49-F238E27FC236}">
                <a16:creationId xmlns:a16="http://schemas.microsoft.com/office/drawing/2014/main" id="{D6250007-3B53-C743-2164-67A520EBF2F9}"/>
              </a:ext>
            </a:extLst>
          </p:cNvPr>
          <p:cNvSpPr>
            <a:spLocks noGrp="1"/>
          </p:cNvSpPr>
          <p:nvPr>
            <p:ph type="body" idx="1"/>
          </p:nvPr>
        </p:nvSpPr>
        <p:spPr/>
        <p:txBody>
          <a:bodyPr/>
          <a:lstStyle/>
          <a:p>
            <a:r>
              <a:rPr lang="en-US" dirty="0"/>
              <a:t>What to select</a:t>
            </a:r>
          </a:p>
        </p:txBody>
      </p:sp>
      <p:sp>
        <p:nvSpPr>
          <p:cNvPr id="3" name="Content Placeholder 2">
            <a:extLst>
              <a:ext uri="{FF2B5EF4-FFF2-40B4-BE49-F238E27FC236}">
                <a16:creationId xmlns:a16="http://schemas.microsoft.com/office/drawing/2014/main" id="{B6A83032-000C-A78F-95D5-FD7AC3E179AE}"/>
              </a:ext>
            </a:extLst>
          </p:cNvPr>
          <p:cNvSpPr>
            <a:spLocks noGrp="1"/>
          </p:cNvSpPr>
          <p:nvPr>
            <p:ph sz="half" idx="2"/>
          </p:nvPr>
        </p:nvSpPr>
        <p:spPr/>
        <p:txBody>
          <a:bodyPr>
            <a:normAutofit fontScale="70000" lnSpcReduction="20000"/>
          </a:bodyPr>
          <a:lstStyle/>
          <a:p>
            <a:r>
              <a:rPr lang="en-US" dirty="0"/>
              <a:t>Pull from </a:t>
            </a:r>
            <a:r>
              <a:rPr lang="en-US" dirty="0" err="1"/>
              <a:t>MyBibliography</a:t>
            </a:r>
            <a:endParaRPr lang="en-US" dirty="0"/>
          </a:p>
          <a:p>
            <a:r>
              <a:rPr lang="en-US" dirty="0"/>
              <a:t>Up to 5 Closely related to project</a:t>
            </a:r>
          </a:p>
          <a:p>
            <a:r>
              <a:rPr lang="en-US" dirty="0"/>
              <a:t>Up to 5 Other significant products</a:t>
            </a:r>
          </a:p>
        </p:txBody>
      </p:sp>
      <p:sp>
        <p:nvSpPr>
          <p:cNvPr id="6" name="Text Placeholder 5">
            <a:extLst>
              <a:ext uri="{FF2B5EF4-FFF2-40B4-BE49-F238E27FC236}">
                <a16:creationId xmlns:a16="http://schemas.microsoft.com/office/drawing/2014/main" id="{1BA44A08-71AF-0436-E5EB-36E73AFAB406}"/>
              </a:ext>
            </a:extLst>
          </p:cNvPr>
          <p:cNvSpPr>
            <a:spLocks noGrp="1"/>
          </p:cNvSpPr>
          <p:nvPr>
            <p:ph type="body" sz="quarter" idx="3"/>
          </p:nvPr>
        </p:nvSpPr>
        <p:spPr/>
        <p:txBody>
          <a:bodyPr/>
          <a:lstStyle/>
          <a:p>
            <a:r>
              <a:rPr lang="en-US" dirty="0"/>
              <a:t>What to include</a:t>
            </a:r>
          </a:p>
        </p:txBody>
      </p:sp>
      <p:sp>
        <p:nvSpPr>
          <p:cNvPr id="7" name="Content Placeholder 6">
            <a:extLst>
              <a:ext uri="{FF2B5EF4-FFF2-40B4-BE49-F238E27FC236}">
                <a16:creationId xmlns:a16="http://schemas.microsoft.com/office/drawing/2014/main" id="{5338391B-7DCE-93DC-8247-84D28A192B95}"/>
              </a:ext>
            </a:extLst>
          </p:cNvPr>
          <p:cNvSpPr>
            <a:spLocks noGrp="1"/>
          </p:cNvSpPr>
          <p:nvPr>
            <p:ph sz="quarter" idx="4"/>
          </p:nvPr>
        </p:nvSpPr>
        <p:spPr/>
        <p:txBody>
          <a:bodyPr>
            <a:normAutofit fontScale="70000" lnSpcReduction="20000"/>
          </a:bodyPr>
          <a:lstStyle/>
          <a:p>
            <a:r>
              <a:rPr lang="en-US" dirty="0"/>
              <a:t>publications</a:t>
            </a:r>
            <a:r>
              <a:rPr lang="en-US" dirty="0">
                <a:solidFill>
                  <a:schemeClr val="accent1"/>
                </a:solidFill>
              </a:rPr>
              <a:t>, conference papers, and presentations;</a:t>
            </a:r>
          </a:p>
          <a:p>
            <a:r>
              <a:rPr lang="en-US" dirty="0">
                <a:solidFill>
                  <a:schemeClr val="accent1"/>
                </a:solidFill>
              </a:rPr>
              <a:t>website(s) or other Internet site(s);</a:t>
            </a:r>
          </a:p>
          <a:p>
            <a:r>
              <a:rPr lang="en-US" dirty="0">
                <a:solidFill>
                  <a:schemeClr val="accent1"/>
                </a:solidFill>
              </a:rPr>
              <a:t>technologies or techniques;</a:t>
            </a:r>
          </a:p>
          <a:p>
            <a:r>
              <a:rPr lang="en-US" dirty="0">
                <a:solidFill>
                  <a:schemeClr val="accent1"/>
                </a:solidFill>
              </a:rPr>
              <a:t>inventions, patents, patent applications, and/or licenses; and</a:t>
            </a:r>
          </a:p>
          <a:p>
            <a:r>
              <a:rPr lang="en-US" dirty="0">
                <a:solidFill>
                  <a:schemeClr val="accent1"/>
                </a:solidFill>
              </a:rPr>
              <a:t>other products, such as data, databases, or datasets, physical collections, audio or video products, software, models, educational aids or curricula, instruments or equipment, research material, interventions (e.g., clinical or educational), or new business creation.</a:t>
            </a:r>
          </a:p>
        </p:txBody>
      </p:sp>
      <p:sp>
        <p:nvSpPr>
          <p:cNvPr id="4" name="TextBox 3">
            <a:extLst>
              <a:ext uri="{FF2B5EF4-FFF2-40B4-BE49-F238E27FC236}">
                <a16:creationId xmlns:a16="http://schemas.microsoft.com/office/drawing/2014/main" id="{809E98EE-AEE9-3791-87F9-44B0FEC01114}"/>
              </a:ext>
            </a:extLst>
          </p:cNvPr>
          <p:cNvSpPr txBox="1"/>
          <p:nvPr/>
        </p:nvSpPr>
        <p:spPr>
          <a:xfrm>
            <a:off x="6345382" y="6308209"/>
            <a:ext cx="2764668" cy="369332"/>
          </a:xfrm>
          <a:prstGeom prst="rect">
            <a:avLst/>
          </a:prstGeom>
          <a:noFill/>
        </p:spPr>
        <p:txBody>
          <a:bodyPr wrap="none" rtlCol="0">
            <a:spAutoFit/>
          </a:bodyPr>
          <a:lstStyle/>
          <a:p>
            <a:r>
              <a:rPr lang="en-US" dirty="0">
                <a:solidFill>
                  <a:schemeClr val="accent1"/>
                </a:solidFill>
              </a:rPr>
              <a:t>Must be manually entered</a:t>
            </a:r>
          </a:p>
        </p:txBody>
      </p:sp>
    </p:spTree>
    <p:extLst>
      <p:ext uri="{BB962C8B-B14F-4D97-AF65-F5344CB8AC3E}">
        <p14:creationId xmlns:p14="http://schemas.microsoft.com/office/powerpoint/2010/main" val="311628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blinds(horizontal)">
                                      <p:cBhvr>
                                        <p:cTn id="25" dur="500"/>
                                        <p:tgtEl>
                                          <p:spTgt spid="6">
                                            <p:txEl>
                                              <p:pRg st="0" end="0"/>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blinds(horizontal)">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blinds(horizontal)">
                                      <p:cBhvr>
                                        <p:cTn id="33" dur="500"/>
                                        <p:tgtEl>
                                          <p:spTgt spid="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animEffect transition="in" filter="blinds(horizontal)">
                                      <p:cBhvr>
                                        <p:cTn id="38" dur="500"/>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blinds(horizontal)">
                                      <p:cBhvr>
                                        <p:cTn id="43" dur="500"/>
                                        <p:tgtEl>
                                          <p:spTgt spid="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Effect transition="in" filter="blinds(horizontal)">
                                      <p:cBhvr>
                                        <p:cTn id="4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6" grpId="0" build="p"/>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3AF64E66-F4BA-4B21-1CDB-C62DF91768BE}"/>
              </a:ext>
            </a:extLst>
          </p:cNvPr>
          <p:cNvSpPr>
            <a:spLocks noGrp="1"/>
          </p:cNvSpPr>
          <p:nvPr>
            <p:ph type="title"/>
          </p:nvPr>
        </p:nvSpPr>
        <p:spPr>
          <a:xfrm>
            <a:off x="838200" y="365125"/>
            <a:ext cx="10515600" cy="1325563"/>
          </a:xfrm>
        </p:spPr>
        <p:txBody>
          <a:bodyPr>
            <a:normAutofit/>
          </a:bodyPr>
          <a:lstStyle/>
          <a:p>
            <a:r>
              <a:rPr lang="en-US" sz="5400"/>
              <a:t>Products you might forget</a:t>
            </a:r>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8523504B-6310-3ADB-96D2-88FF7A687959}"/>
              </a:ext>
            </a:extLst>
          </p:cNvPr>
          <p:cNvSpPr>
            <a:spLocks noGrp="1"/>
          </p:cNvSpPr>
          <p:nvPr>
            <p:ph idx="1"/>
          </p:nvPr>
        </p:nvSpPr>
        <p:spPr>
          <a:xfrm>
            <a:off x="838200" y="1929384"/>
            <a:ext cx="10515600" cy="4251960"/>
          </a:xfrm>
        </p:spPr>
        <p:txBody>
          <a:bodyPr>
            <a:normAutofit/>
          </a:bodyPr>
          <a:lstStyle/>
          <a:p>
            <a:r>
              <a:rPr lang="en-US" sz="2200"/>
              <a:t>Shared datasets</a:t>
            </a:r>
          </a:p>
          <a:p>
            <a:pPr lvl="1"/>
            <a:r>
              <a:rPr lang="en-US" sz="2200"/>
              <a:t>GEO for sequencing data</a:t>
            </a:r>
          </a:p>
          <a:p>
            <a:pPr lvl="1"/>
            <a:r>
              <a:rPr lang="en-US" sz="2200"/>
              <a:t>Genomics data (summary statistics)</a:t>
            </a:r>
          </a:p>
          <a:p>
            <a:pPr lvl="1"/>
            <a:r>
              <a:rPr lang="en-US" sz="2200"/>
              <a:t>Metabolomics data repositories</a:t>
            </a:r>
          </a:p>
          <a:p>
            <a:pPr lvl="1"/>
            <a:r>
              <a:rPr lang="en-US" sz="2200"/>
              <a:t>Shared dataset repository from a publication</a:t>
            </a:r>
          </a:p>
          <a:p>
            <a:r>
              <a:rPr lang="en-US" sz="2200"/>
              <a:t>Educational aids or curricula </a:t>
            </a:r>
          </a:p>
          <a:p>
            <a:r>
              <a:rPr lang="en-US" sz="2200"/>
              <a:t>Non-peer reviewed publications (chapters, theses, dissertations)</a:t>
            </a:r>
          </a:p>
          <a:p>
            <a:endParaRPr lang="en-US" sz="2200"/>
          </a:p>
          <a:p>
            <a:r>
              <a:rPr lang="en-US" sz="2200"/>
              <a:t>Cannot include links manualy, but enter them in MyBibliography</a:t>
            </a:r>
          </a:p>
          <a:p>
            <a:r>
              <a:rPr lang="en-US" sz="2200"/>
              <a:t>Keep it up to date like your CV!</a:t>
            </a:r>
          </a:p>
        </p:txBody>
      </p:sp>
    </p:spTree>
    <p:extLst>
      <p:ext uri="{BB962C8B-B14F-4D97-AF65-F5344CB8AC3E}">
        <p14:creationId xmlns:p14="http://schemas.microsoft.com/office/powerpoint/2010/main" val="508682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7A5B7D-B01D-AAC6-BAAA-B4BC72A87A0E}"/>
              </a:ext>
            </a:extLst>
          </p:cNvPr>
          <p:cNvSpPr>
            <a:spLocks noGrp="1"/>
          </p:cNvSpPr>
          <p:nvPr>
            <p:ph type="title"/>
          </p:nvPr>
        </p:nvSpPr>
        <p:spPr>
          <a:xfrm>
            <a:off x="841248" y="548640"/>
            <a:ext cx="3600860" cy="5431536"/>
          </a:xfrm>
        </p:spPr>
        <p:txBody>
          <a:bodyPr>
            <a:normAutofit/>
          </a:bodyPr>
          <a:lstStyle/>
          <a:p>
            <a:r>
              <a:rPr lang="en-US" sz="5400"/>
              <a:t>Making Biosketch from SciENcv</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2C0774-A110-96E4-0409-A035897AAED4}"/>
              </a:ext>
            </a:extLst>
          </p:cNvPr>
          <p:cNvSpPr>
            <a:spLocks noGrp="1"/>
          </p:cNvSpPr>
          <p:nvPr>
            <p:ph idx="1"/>
          </p:nvPr>
        </p:nvSpPr>
        <p:spPr>
          <a:xfrm>
            <a:off x="5126418" y="552091"/>
            <a:ext cx="6224335" cy="5431536"/>
          </a:xfrm>
        </p:spPr>
        <p:txBody>
          <a:bodyPr anchor="ctr">
            <a:normAutofit/>
          </a:bodyPr>
          <a:lstStyle/>
          <a:p>
            <a:r>
              <a:rPr lang="en-US" sz="2200"/>
              <a:t>SciENcv </a:t>
            </a:r>
            <a:r>
              <a:rPr lang="en-US" sz="2200">
                <a:hlinkClick r:id="rId2"/>
              </a:rPr>
              <a:t>https://www.ncbi.nlm.nih.gov/labs/sciencv/</a:t>
            </a:r>
            <a:endParaRPr lang="en-US" sz="2200"/>
          </a:p>
          <a:p>
            <a:r>
              <a:rPr lang="en-US" sz="2200"/>
              <a:t>Create a master document that you can update per application</a:t>
            </a:r>
          </a:p>
          <a:p>
            <a:pPr marL="514350" indent="-514350">
              <a:buFont typeface="+mj-lt"/>
              <a:buAutoNum type="arabicPeriod"/>
            </a:pPr>
            <a:r>
              <a:rPr lang="en-US" sz="2200"/>
              <a:t>Check your profile</a:t>
            </a:r>
          </a:p>
          <a:p>
            <a:pPr marL="514350" indent="-514350">
              <a:buFont typeface="+mj-lt"/>
              <a:buAutoNum type="arabicPeriod"/>
            </a:pPr>
            <a:r>
              <a:rPr lang="en-US" sz="2200"/>
              <a:t>Click New Document (normally you would use “Use an existing document in SciENcv” but if this is your first time do “Start with a blank document”</a:t>
            </a:r>
          </a:p>
          <a:p>
            <a:pPr lvl="1"/>
            <a:r>
              <a:rPr lang="en-US" sz="2200"/>
              <a:t>Select either NIH Fellowship Biosketch or NIH Biosketch Common Form</a:t>
            </a:r>
          </a:p>
          <a:p>
            <a:pPr lvl="1"/>
            <a:r>
              <a:rPr lang="en-US" sz="2200"/>
              <a:t>Check ORCID and eRA Commons usernames are correct</a:t>
            </a:r>
          </a:p>
          <a:p>
            <a:pPr marL="514350" indent="-514350">
              <a:buFont typeface="+mj-lt"/>
              <a:buAutoNum type="arabicPeriod"/>
            </a:pPr>
            <a:endParaRPr lang="en-US" sz="2200"/>
          </a:p>
          <a:p>
            <a:endParaRPr lang="en-US" sz="2200"/>
          </a:p>
        </p:txBody>
      </p:sp>
    </p:spTree>
    <p:extLst>
      <p:ext uri="{BB962C8B-B14F-4D97-AF65-F5344CB8AC3E}">
        <p14:creationId xmlns:p14="http://schemas.microsoft.com/office/powerpoint/2010/main" val="2675905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F0FFC5-7D17-94D9-E91F-E3A2D99ADA0B}"/>
              </a:ext>
            </a:extLst>
          </p:cNvPr>
          <p:cNvSpPr>
            <a:spLocks noGrp="1"/>
          </p:cNvSpPr>
          <p:nvPr>
            <p:ph type="title"/>
          </p:nvPr>
        </p:nvSpPr>
        <p:spPr>
          <a:xfrm>
            <a:off x="841248" y="548640"/>
            <a:ext cx="3600860" cy="5431536"/>
          </a:xfrm>
        </p:spPr>
        <p:txBody>
          <a:bodyPr>
            <a:normAutofit/>
          </a:bodyPr>
          <a:lstStyle/>
          <a:p>
            <a:r>
              <a:rPr lang="en-US" sz="5400" dirty="0"/>
              <a:t>Personal Statement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B32469-0239-F566-23F3-47F6019B0860}"/>
              </a:ext>
            </a:extLst>
          </p:cNvPr>
          <p:cNvSpPr>
            <a:spLocks noGrp="1"/>
          </p:cNvSpPr>
          <p:nvPr>
            <p:ph idx="1"/>
          </p:nvPr>
        </p:nvSpPr>
        <p:spPr>
          <a:xfrm>
            <a:off x="5126418" y="552091"/>
            <a:ext cx="6224335" cy="5431536"/>
          </a:xfrm>
        </p:spPr>
        <p:txBody>
          <a:bodyPr anchor="ctr">
            <a:normAutofit/>
          </a:bodyPr>
          <a:lstStyle/>
          <a:p>
            <a:r>
              <a:rPr lang="en-US" sz="2200" dirty="0"/>
              <a:t>Your scientific identity</a:t>
            </a:r>
          </a:p>
          <a:p>
            <a:pPr lvl="1"/>
            <a:r>
              <a:rPr lang="en-US" sz="2200" dirty="0"/>
              <a:t>2-3 sentences</a:t>
            </a:r>
          </a:p>
          <a:p>
            <a:pPr lvl="1"/>
            <a:r>
              <a:rPr lang="en-US" sz="2200" dirty="0"/>
              <a:t>Your career stage, research focus and approach</a:t>
            </a:r>
          </a:p>
          <a:p>
            <a:pPr lvl="1"/>
            <a:r>
              <a:rPr lang="en-US" sz="2200" dirty="0"/>
              <a:t>Forward looking sentence on where you are headed</a:t>
            </a:r>
          </a:p>
          <a:p>
            <a:r>
              <a:rPr lang="en-US" sz="2200" dirty="0"/>
              <a:t>Your contributions to science (trajectory and potential)</a:t>
            </a:r>
          </a:p>
          <a:p>
            <a:r>
              <a:rPr lang="en-US" sz="2200" dirty="0"/>
              <a:t>Your role/qualifications for this specific project</a:t>
            </a:r>
          </a:p>
          <a:p>
            <a:pPr marL="0" indent="0">
              <a:buNone/>
            </a:pPr>
            <a:endParaRPr lang="en-US" sz="2200" dirty="0"/>
          </a:p>
          <a:p>
            <a:r>
              <a:rPr lang="en-US" sz="2200" dirty="0"/>
              <a:t>Limit 2400 characters, no papers</a:t>
            </a:r>
          </a:p>
        </p:txBody>
      </p:sp>
      <p:sp>
        <p:nvSpPr>
          <p:cNvPr id="4" name="TextBox 3">
            <a:extLst>
              <a:ext uri="{FF2B5EF4-FFF2-40B4-BE49-F238E27FC236}">
                <a16:creationId xmlns:a16="http://schemas.microsoft.com/office/drawing/2014/main" id="{8FD064C1-315F-6A91-3F23-16D8FE071445}"/>
              </a:ext>
            </a:extLst>
          </p:cNvPr>
          <p:cNvSpPr txBox="1"/>
          <p:nvPr/>
        </p:nvSpPr>
        <p:spPr>
          <a:xfrm>
            <a:off x="318655" y="4350327"/>
            <a:ext cx="4328448" cy="2308324"/>
          </a:xfrm>
          <a:prstGeom prst="rect">
            <a:avLst/>
          </a:prstGeom>
          <a:noFill/>
        </p:spPr>
        <p:txBody>
          <a:bodyPr wrap="square" rtlCol="0">
            <a:spAutoFit/>
          </a:bodyPr>
          <a:lstStyle/>
          <a:p>
            <a:r>
              <a:rPr lang="en-US" sz="2400" strike="sngStrike" dirty="0"/>
              <a:t>Reputation </a:t>
            </a:r>
            <a:r>
              <a:rPr lang="en-US" sz="2400" dirty="0"/>
              <a:t>Your </a:t>
            </a:r>
            <a:r>
              <a:rPr lang="en-US" sz="2400" dirty="0">
                <a:solidFill>
                  <a:schemeClr val="accent2"/>
                </a:solidFill>
              </a:rPr>
              <a:t>research accomplishments</a:t>
            </a:r>
            <a:r>
              <a:rPr lang="en-US" sz="2400" dirty="0"/>
              <a:t> is what others know about you. </a:t>
            </a:r>
            <a:r>
              <a:rPr lang="en-US" sz="2400" strike="sngStrike" dirty="0"/>
              <a:t>Honor</a:t>
            </a:r>
            <a:r>
              <a:rPr lang="en-US" sz="2400" dirty="0"/>
              <a:t> </a:t>
            </a:r>
            <a:r>
              <a:rPr lang="en-US" sz="2400" dirty="0">
                <a:solidFill>
                  <a:schemeClr val="accent2"/>
                </a:solidFill>
              </a:rPr>
              <a:t>Your personal statement </a:t>
            </a:r>
            <a:r>
              <a:rPr lang="en-US" sz="2400" dirty="0"/>
              <a:t>is what you know about yourself – Lois McMaster Bujold  </a:t>
            </a:r>
            <a:r>
              <a:rPr lang="en-US" sz="2400" dirty="0">
                <a:solidFill>
                  <a:schemeClr val="accent2"/>
                </a:solidFill>
              </a:rPr>
              <a:t>(</a:t>
            </a:r>
            <a:r>
              <a:rPr lang="en-US" sz="2400" dirty="0" err="1">
                <a:solidFill>
                  <a:schemeClr val="accent2"/>
                </a:solidFill>
              </a:rPr>
              <a:t>kinda</a:t>
            </a:r>
            <a:r>
              <a:rPr lang="en-US" sz="2400" dirty="0">
                <a:solidFill>
                  <a:schemeClr val="accent2"/>
                </a:solidFill>
              </a:rPr>
              <a:t>)</a:t>
            </a:r>
          </a:p>
        </p:txBody>
      </p:sp>
    </p:spTree>
    <p:extLst>
      <p:ext uri="{BB962C8B-B14F-4D97-AF65-F5344CB8AC3E}">
        <p14:creationId xmlns:p14="http://schemas.microsoft.com/office/powerpoint/2010/main" val="264870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CF3FD-3879-FA09-04CB-F9B9350FEDF0}"/>
              </a:ext>
            </a:extLst>
          </p:cNvPr>
          <p:cNvSpPr>
            <a:spLocks noGrp="1"/>
          </p:cNvSpPr>
          <p:nvPr>
            <p:ph type="title"/>
          </p:nvPr>
        </p:nvSpPr>
        <p:spPr/>
        <p:txBody>
          <a:bodyPr/>
          <a:lstStyle/>
          <a:p>
            <a:r>
              <a:rPr lang="en-US" dirty="0"/>
              <a:t>Example Statements (Fake 5</a:t>
            </a:r>
            <a:r>
              <a:rPr lang="en-US" baseline="30000" dirty="0"/>
              <a:t>th</a:t>
            </a:r>
            <a:r>
              <a:rPr lang="en-US" dirty="0"/>
              <a:t> year PhD)</a:t>
            </a:r>
          </a:p>
        </p:txBody>
      </p:sp>
      <p:sp>
        <p:nvSpPr>
          <p:cNvPr id="4" name="Text Placeholder 3">
            <a:extLst>
              <a:ext uri="{FF2B5EF4-FFF2-40B4-BE49-F238E27FC236}">
                <a16:creationId xmlns:a16="http://schemas.microsoft.com/office/drawing/2014/main" id="{61037B31-DD84-070E-DE7A-63D730BF4B08}"/>
              </a:ext>
            </a:extLst>
          </p:cNvPr>
          <p:cNvSpPr>
            <a:spLocks noGrp="1"/>
          </p:cNvSpPr>
          <p:nvPr>
            <p:ph type="body" idx="1"/>
          </p:nvPr>
        </p:nvSpPr>
        <p:spPr/>
        <p:txBody>
          <a:bodyPr/>
          <a:lstStyle/>
          <a:p>
            <a:r>
              <a:rPr lang="en-US" dirty="0"/>
              <a:t>Good</a:t>
            </a:r>
          </a:p>
        </p:txBody>
      </p:sp>
      <p:sp>
        <p:nvSpPr>
          <p:cNvPr id="5" name="Content Placeholder 4">
            <a:extLst>
              <a:ext uri="{FF2B5EF4-FFF2-40B4-BE49-F238E27FC236}">
                <a16:creationId xmlns:a16="http://schemas.microsoft.com/office/drawing/2014/main" id="{615DC728-F4BE-D74A-E902-811FFE40EFC2}"/>
              </a:ext>
            </a:extLst>
          </p:cNvPr>
          <p:cNvSpPr>
            <a:spLocks noGrp="1"/>
          </p:cNvSpPr>
          <p:nvPr>
            <p:ph sz="half" idx="2"/>
          </p:nvPr>
        </p:nvSpPr>
        <p:spPr/>
        <p:txBody>
          <a:bodyPr>
            <a:normAutofit fontScale="47500" lnSpcReduction="20000"/>
          </a:bodyPr>
          <a:lstStyle/>
          <a:p>
            <a:pPr marL="0" indent="0">
              <a:buNone/>
            </a:pPr>
            <a:r>
              <a:rPr lang="en-US" dirty="0"/>
              <a:t>My research focuses on how dysregulated RNA splicing drives tumor progression in glioblastoma (GBM), an area where therapeutic targets remain scarce despite decades of effort. During my PhD in Dr. Sarah Chen's lab at the University of Michigan, I identified a recurrent splicing switch in the PTBP1-PTBP2 axis that promotes mesenchymal transition in GBM cell lines and patient-derived organoids. This work, currently under revision at Cancer Research, revealed that pharmacologic inhibition of PTBP1 with a small-molecule splicing modulator reduced invasive behavior in vivo, providing proof-of-concept for a new therapeutic strategy.</a:t>
            </a:r>
          </a:p>
          <a:p>
            <a:pPr marL="0" indent="0">
              <a:buNone/>
            </a:pPr>
            <a:r>
              <a:rPr lang="en-US" dirty="0"/>
              <a:t>The proposed project builds directly on this foundation. I will characterize the landscape of splicing-driven neoepitopes in GBM patient tumors using long-read RNA-seq, then test whether these neoantigens are immunogenic using autologous T cell co-culture assays I established during my second rotation. My background in both splicing biology and tumor immunology is specifically suited to bridging these two areas, which have not previously been connected in GBM. This fellowship will allow me to develop the independent project that forms the basis of my planned K99 application, as I transition toward establishing my own group focused on RNA dysregulation in brain tumors.</a:t>
            </a:r>
            <a:r>
              <a:rPr lang="en-US" dirty="0">
                <a:effectLst/>
              </a:rPr>
              <a:t> </a:t>
            </a:r>
            <a:endParaRPr lang="en-US" dirty="0"/>
          </a:p>
        </p:txBody>
      </p:sp>
      <p:sp>
        <p:nvSpPr>
          <p:cNvPr id="6" name="Text Placeholder 5">
            <a:extLst>
              <a:ext uri="{FF2B5EF4-FFF2-40B4-BE49-F238E27FC236}">
                <a16:creationId xmlns:a16="http://schemas.microsoft.com/office/drawing/2014/main" id="{E9585464-ACCF-432B-602D-E749A6AC689A}"/>
              </a:ext>
            </a:extLst>
          </p:cNvPr>
          <p:cNvSpPr>
            <a:spLocks noGrp="1"/>
          </p:cNvSpPr>
          <p:nvPr>
            <p:ph type="body" sz="quarter" idx="3"/>
          </p:nvPr>
        </p:nvSpPr>
        <p:spPr/>
        <p:txBody>
          <a:bodyPr/>
          <a:lstStyle/>
          <a:p>
            <a:r>
              <a:rPr lang="en-US" dirty="0"/>
              <a:t>Not So Good</a:t>
            </a:r>
          </a:p>
        </p:txBody>
      </p:sp>
      <p:sp>
        <p:nvSpPr>
          <p:cNvPr id="7" name="Content Placeholder 6">
            <a:extLst>
              <a:ext uri="{FF2B5EF4-FFF2-40B4-BE49-F238E27FC236}">
                <a16:creationId xmlns:a16="http://schemas.microsoft.com/office/drawing/2014/main" id="{AF171011-54BF-2785-E539-FF39B676D89A}"/>
              </a:ext>
            </a:extLst>
          </p:cNvPr>
          <p:cNvSpPr>
            <a:spLocks noGrp="1"/>
          </p:cNvSpPr>
          <p:nvPr>
            <p:ph sz="quarter" idx="4"/>
          </p:nvPr>
        </p:nvSpPr>
        <p:spPr/>
        <p:txBody>
          <a:bodyPr>
            <a:normAutofit fontScale="47500" lnSpcReduction="20000"/>
          </a:bodyPr>
          <a:lstStyle/>
          <a:p>
            <a:pPr marL="0" indent="0">
              <a:buNone/>
            </a:pPr>
            <a:r>
              <a:rPr lang="en-US" dirty="0"/>
              <a:t>I am a highly motivated and passionate scientist with a strong background in biomedical research. I have always been fascinated by the complexity of living systems and have dedicated my career to understanding the fundamental mechanisms that drive human disease. My exceptional training has equipped me with a diverse range of technical and analytical skills that make me uniquely positioned to tackle the most challenging questions in modern biology.</a:t>
            </a:r>
          </a:p>
          <a:p>
            <a:pPr marL="0" indent="0">
              <a:buNone/>
            </a:pPr>
            <a:r>
              <a:rPr lang="en-US" dirty="0"/>
              <a:t>During my graduate studies, I have had the privilege of working in a world-class research environment where I have gained extensive experience across multiple cutting-edge platforms and methodologies. I have made significant contributions to our understanding of cellular processes and have developed a reputation as a rigorous and creative scientist. My work has been recognized by my colleagues and mentors as being of the highest quality.</a:t>
            </a:r>
          </a:p>
          <a:p>
            <a:pPr marL="0" indent="0">
              <a:buNone/>
            </a:pPr>
            <a:r>
              <a:rPr lang="en-US" dirty="0"/>
              <a:t>I am deeply committed to the goals of this project and believe that my comprehensive skillset and unwavering dedication to scientific excellence will allow me to make groundbreaking discoveries that will have a transformative impact on the field. I look forward to applying my considerable expertise and passion for discovery to advance the important aims described in this application.</a:t>
            </a:r>
            <a:r>
              <a:rPr lang="en-US" dirty="0">
                <a:effectLst/>
              </a:rPr>
              <a:t> </a:t>
            </a:r>
            <a:endParaRPr lang="en-US" dirty="0"/>
          </a:p>
        </p:txBody>
      </p:sp>
    </p:spTree>
    <p:extLst>
      <p:ext uri="{BB962C8B-B14F-4D97-AF65-F5344CB8AC3E}">
        <p14:creationId xmlns:p14="http://schemas.microsoft.com/office/powerpoint/2010/main" val="846938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98747D-FEE2-4757-4152-77BFB6D2FD3D}"/>
              </a:ext>
            </a:extLst>
          </p:cNvPr>
          <p:cNvSpPr>
            <a:spLocks noGrp="1"/>
          </p:cNvSpPr>
          <p:nvPr>
            <p:ph type="title"/>
          </p:nvPr>
        </p:nvSpPr>
        <p:spPr/>
        <p:txBody>
          <a:bodyPr/>
          <a:lstStyle/>
          <a:p>
            <a:r>
              <a:rPr lang="en-US" dirty="0"/>
              <a:t>Read and Review</a:t>
            </a:r>
          </a:p>
        </p:txBody>
      </p:sp>
      <p:sp>
        <p:nvSpPr>
          <p:cNvPr id="5" name="Text Placeholder 4">
            <a:extLst>
              <a:ext uri="{FF2B5EF4-FFF2-40B4-BE49-F238E27FC236}">
                <a16:creationId xmlns:a16="http://schemas.microsoft.com/office/drawing/2014/main" id="{55A52CB9-1DE0-A1BE-4B86-DA12B18078C7}"/>
              </a:ext>
            </a:extLst>
          </p:cNvPr>
          <p:cNvSpPr>
            <a:spLocks noGrp="1"/>
          </p:cNvSpPr>
          <p:nvPr>
            <p:ph type="body" idx="1"/>
          </p:nvPr>
        </p:nvSpPr>
        <p:spPr/>
        <p:txBody>
          <a:bodyPr/>
          <a:lstStyle/>
          <a:p>
            <a:r>
              <a:rPr lang="en-US" dirty="0"/>
              <a:t>Can you identify their scientific identity in the first two sentences? Does it connect to a specific project? Is it specific or generic?</a:t>
            </a:r>
          </a:p>
        </p:txBody>
      </p:sp>
    </p:spTree>
    <p:extLst>
      <p:ext uri="{BB962C8B-B14F-4D97-AF65-F5344CB8AC3E}">
        <p14:creationId xmlns:p14="http://schemas.microsoft.com/office/powerpoint/2010/main" val="258390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E2D6-D4B2-B71B-A71E-7A6A7152DA23}"/>
              </a:ext>
            </a:extLst>
          </p:cNvPr>
          <p:cNvSpPr>
            <a:spLocks noGrp="1"/>
          </p:cNvSpPr>
          <p:nvPr>
            <p:ph type="title"/>
          </p:nvPr>
        </p:nvSpPr>
        <p:spPr/>
        <p:txBody>
          <a:bodyPr/>
          <a:lstStyle/>
          <a:p>
            <a:r>
              <a:rPr lang="en-US" dirty="0"/>
              <a:t>Honors (Can List Up to 15)</a:t>
            </a:r>
          </a:p>
        </p:txBody>
      </p:sp>
      <p:graphicFrame>
        <p:nvGraphicFramePr>
          <p:cNvPr id="5" name="Content Placeholder 2">
            <a:extLst>
              <a:ext uri="{FF2B5EF4-FFF2-40B4-BE49-F238E27FC236}">
                <a16:creationId xmlns:a16="http://schemas.microsoft.com/office/drawing/2014/main" id="{9EB01EFE-EAFC-6192-1136-501771156560}"/>
              </a:ext>
            </a:extLst>
          </p:cNvPr>
          <p:cNvGraphicFramePr>
            <a:graphicFrameLocks noGrp="1"/>
          </p:cNvGraphicFramePr>
          <p:nvPr>
            <p:ph idx="1"/>
          </p:nvPr>
        </p:nvGraphicFramePr>
        <p:xfrm>
          <a:off x="838200" y="1825625"/>
          <a:ext cx="1095201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4754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0913-6E0A-5E99-C243-26AFFE7D0503}"/>
              </a:ext>
            </a:extLst>
          </p:cNvPr>
          <p:cNvSpPr>
            <a:spLocks noGrp="1"/>
          </p:cNvSpPr>
          <p:nvPr>
            <p:ph type="title"/>
          </p:nvPr>
        </p:nvSpPr>
        <p:spPr/>
        <p:txBody>
          <a:bodyPr/>
          <a:lstStyle/>
          <a:p>
            <a:r>
              <a:rPr lang="en-US" dirty="0"/>
              <a:t>Research Accomplishments</a:t>
            </a:r>
          </a:p>
        </p:txBody>
      </p:sp>
      <p:sp>
        <p:nvSpPr>
          <p:cNvPr id="3" name="Content Placeholder 2">
            <a:extLst>
              <a:ext uri="{FF2B5EF4-FFF2-40B4-BE49-F238E27FC236}">
                <a16:creationId xmlns:a16="http://schemas.microsoft.com/office/drawing/2014/main" id="{4E36A61A-83E4-B797-E3B1-F07D4917E9A5}"/>
              </a:ext>
            </a:extLst>
          </p:cNvPr>
          <p:cNvSpPr>
            <a:spLocks noGrp="1"/>
          </p:cNvSpPr>
          <p:nvPr>
            <p:ph idx="1"/>
          </p:nvPr>
        </p:nvSpPr>
        <p:spPr/>
        <p:txBody>
          <a:bodyPr/>
          <a:lstStyle/>
          <a:p>
            <a:r>
              <a:rPr lang="en-US" dirty="0"/>
              <a:t>Can list up to 5 </a:t>
            </a:r>
          </a:p>
          <a:p>
            <a:pPr lvl="1"/>
            <a:r>
              <a:rPr lang="en-US" dirty="0"/>
              <a:t>Don’t stretch, its ok to have 1-3</a:t>
            </a:r>
          </a:p>
          <a:p>
            <a:pPr lvl="1"/>
            <a:r>
              <a:rPr lang="en-US" dirty="0"/>
              <a:t>Can rearrange depending on the application</a:t>
            </a:r>
          </a:p>
          <a:p>
            <a:r>
              <a:rPr lang="en-US" dirty="0"/>
              <a:t>No longer includes citations below</a:t>
            </a:r>
          </a:p>
          <a:p>
            <a:r>
              <a:rPr lang="en-US" dirty="0"/>
              <a:t>Suggested format</a:t>
            </a:r>
          </a:p>
          <a:p>
            <a:pPr lvl="1"/>
            <a:r>
              <a:rPr lang="en-US" dirty="0"/>
              <a:t>Problem you were/are tackling</a:t>
            </a:r>
          </a:p>
          <a:p>
            <a:pPr lvl="1"/>
            <a:r>
              <a:rPr lang="en-US" dirty="0"/>
              <a:t>What you did (especially if you are not first author)</a:t>
            </a:r>
          </a:p>
          <a:p>
            <a:pPr lvl="1"/>
            <a:r>
              <a:rPr lang="en-US" dirty="0"/>
              <a:t>Why it matters (then refer to publication but don’t list it)</a:t>
            </a:r>
          </a:p>
          <a:p>
            <a:r>
              <a:rPr lang="en-US" dirty="0"/>
              <a:t>No longer includes grades</a:t>
            </a:r>
          </a:p>
          <a:p>
            <a:endParaRPr lang="en-US" dirty="0"/>
          </a:p>
        </p:txBody>
      </p:sp>
    </p:spTree>
    <p:extLst>
      <p:ext uri="{BB962C8B-B14F-4D97-AF65-F5344CB8AC3E}">
        <p14:creationId xmlns:p14="http://schemas.microsoft.com/office/powerpoint/2010/main" val="259495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7D89D-86D5-B74A-2496-866C616B7D6E}"/>
              </a:ext>
            </a:extLst>
          </p:cNvPr>
          <p:cNvSpPr>
            <a:spLocks noGrp="1"/>
          </p:cNvSpPr>
          <p:nvPr>
            <p:ph type="title"/>
          </p:nvPr>
        </p:nvSpPr>
        <p:spPr/>
        <p:txBody>
          <a:bodyPr/>
          <a:lstStyle/>
          <a:p>
            <a:r>
              <a:rPr lang="en-US" dirty="0"/>
              <a:t>Plan for today</a:t>
            </a:r>
          </a:p>
        </p:txBody>
      </p:sp>
      <p:sp>
        <p:nvSpPr>
          <p:cNvPr id="3" name="Content Placeholder 2">
            <a:extLst>
              <a:ext uri="{FF2B5EF4-FFF2-40B4-BE49-F238E27FC236}">
                <a16:creationId xmlns:a16="http://schemas.microsoft.com/office/drawing/2014/main" id="{5D16FD52-75BD-8FF9-5E20-974D0DF8C6ED}"/>
              </a:ext>
            </a:extLst>
          </p:cNvPr>
          <p:cNvSpPr>
            <a:spLocks noGrp="1"/>
          </p:cNvSpPr>
          <p:nvPr>
            <p:ph sz="half" idx="1"/>
          </p:nvPr>
        </p:nvSpPr>
        <p:spPr/>
        <p:txBody>
          <a:bodyPr/>
          <a:lstStyle/>
          <a:p>
            <a:r>
              <a:rPr lang="en-US" dirty="0"/>
              <a:t>Talk about CVs</a:t>
            </a:r>
          </a:p>
          <a:p>
            <a:r>
              <a:rPr lang="en-US" dirty="0"/>
              <a:t>Peer review each others</a:t>
            </a:r>
          </a:p>
          <a:p>
            <a:r>
              <a:rPr lang="en-US" dirty="0"/>
              <a:t>Talk about NIH </a:t>
            </a:r>
            <a:r>
              <a:rPr lang="en-US" dirty="0" err="1"/>
              <a:t>Biosketches</a:t>
            </a:r>
            <a:r>
              <a:rPr lang="en-US" dirty="0"/>
              <a:t> (Updates for January 2025)</a:t>
            </a:r>
          </a:p>
          <a:p>
            <a:r>
              <a:rPr lang="en-US" dirty="0"/>
              <a:t>My Bibliography</a:t>
            </a:r>
          </a:p>
          <a:p>
            <a:r>
              <a:rPr lang="en-US" dirty="0"/>
              <a:t>Personal statements</a:t>
            </a:r>
          </a:p>
          <a:p>
            <a:r>
              <a:rPr lang="en-US" dirty="0"/>
              <a:t>Accomplishments</a:t>
            </a:r>
          </a:p>
        </p:txBody>
      </p:sp>
      <p:pic>
        <p:nvPicPr>
          <p:cNvPr id="6" name="Content Placeholder 5" descr="A qr code with a letter m&#10;&#10;AI-generated content may be incorrect.">
            <a:extLst>
              <a:ext uri="{FF2B5EF4-FFF2-40B4-BE49-F238E27FC236}">
                <a16:creationId xmlns:a16="http://schemas.microsoft.com/office/drawing/2014/main" id="{3F7E901E-FB2D-4B78-9EAB-753074C71792}"/>
              </a:ext>
            </a:extLst>
          </p:cNvPr>
          <p:cNvPicPr>
            <a:picLocks noGrp="1" noChangeAspect="1"/>
          </p:cNvPicPr>
          <p:nvPr>
            <p:ph sz="half" idx="2"/>
          </p:nvPr>
        </p:nvPicPr>
        <p:blipFill>
          <a:blip r:embed="rId2"/>
          <a:stretch>
            <a:fillRect/>
          </a:stretch>
        </p:blipFill>
        <p:spPr>
          <a:xfrm>
            <a:off x="6587331" y="1825625"/>
            <a:ext cx="4351338" cy="4351338"/>
          </a:xfrm>
          <a:prstGeom prst="rect">
            <a:avLst/>
          </a:prstGeom>
        </p:spPr>
      </p:pic>
      <p:sp>
        <p:nvSpPr>
          <p:cNvPr id="7" name="TextBox 6">
            <a:extLst>
              <a:ext uri="{FF2B5EF4-FFF2-40B4-BE49-F238E27FC236}">
                <a16:creationId xmlns:a16="http://schemas.microsoft.com/office/drawing/2014/main" id="{C8F56472-4401-8CC0-3C89-D96D47CA2DD4}"/>
              </a:ext>
            </a:extLst>
          </p:cNvPr>
          <p:cNvSpPr txBox="1"/>
          <p:nvPr/>
        </p:nvSpPr>
        <p:spPr>
          <a:xfrm>
            <a:off x="6898341" y="900953"/>
            <a:ext cx="3677738" cy="923330"/>
          </a:xfrm>
          <a:prstGeom prst="rect">
            <a:avLst/>
          </a:prstGeom>
          <a:noFill/>
        </p:spPr>
        <p:txBody>
          <a:bodyPr wrap="none" rtlCol="0">
            <a:spAutoFit/>
          </a:bodyPr>
          <a:lstStyle/>
          <a:p>
            <a:r>
              <a:rPr lang="en-US" dirty="0"/>
              <a:t>Upload your CV and </a:t>
            </a:r>
            <a:r>
              <a:rPr lang="en-US" dirty="0" err="1"/>
              <a:t>Biosketch</a:t>
            </a:r>
            <a:r>
              <a:rPr lang="en-US" dirty="0"/>
              <a:t> here</a:t>
            </a:r>
          </a:p>
          <a:p>
            <a:endParaRPr lang="en-US" dirty="0"/>
          </a:p>
          <a:p>
            <a:r>
              <a:rPr lang="en-US" dirty="0" err="1">
                <a:hlinkClick r:id="rId3"/>
              </a:rPr>
              <a:t>myumi.ch</a:t>
            </a:r>
            <a:r>
              <a:rPr lang="en-US" dirty="0">
                <a:hlinkClick r:id="rId3"/>
              </a:rPr>
              <a:t>/152Zn</a:t>
            </a:r>
            <a:endParaRPr lang="en-US" dirty="0"/>
          </a:p>
        </p:txBody>
      </p:sp>
    </p:spTree>
    <p:extLst>
      <p:ext uri="{BB962C8B-B14F-4D97-AF65-F5344CB8AC3E}">
        <p14:creationId xmlns:p14="http://schemas.microsoft.com/office/powerpoint/2010/main" val="623704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2C9BA0-A7BB-3623-550F-5FFE24689151}"/>
              </a:ext>
            </a:extLst>
          </p:cNvPr>
          <p:cNvSpPr>
            <a:spLocks noGrp="1"/>
          </p:cNvSpPr>
          <p:nvPr>
            <p:ph type="title"/>
          </p:nvPr>
        </p:nvSpPr>
        <p:spPr/>
        <p:txBody>
          <a:bodyPr/>
          <a:lstStyle/>
          <a:p>
            <a:r>
              <a:rPr lang="en-US" dirty="0"/>
              <a:t>Read and Review</a:t>
            </a:r>
          </a:p>
        </p:txBody>
      </p:sp>
      <p:sp>
        <p:nvSpPr>
          <p:cNvPr id="5" name="Text Placeholder 4">
            <a:extLst>
              <a:ext uri="{FF2B5EF4-FFF2-40B4-BE49-F238E27FC236}">
                <a16:creationId xmlns:a16="http://schemas.microsoft.com/office/drawing/2014/main" id="{22675960-754B-57B6-0B20-0A8C1E419466}"/>
              </a:ext>
            </a:extLst>
          </p:cNvPr>
          <p:cNvSpPr>
            <a:spLocks noGrp="1"/>
          </p:cNvSpPr>
          <p:nvPr>
            <p:ph type="body" idx="1"/>
          </p:nvPr>
        </p:nvSpPr>
        <p:spPr/>
        <p:txBody>
          <a:bodyPr/>
          <a:lstStyle/>
          <a:p>
            <a:r>
              <a:rPr lang="en-US" dirty="0"/>
              <a:t>Is it clear the purpose, what the author did, and why it matters</a:t>
            </a:r>
          </a:p>
        </p:txBody>
      </p:sp>
    </p:spTree>
    <p:extLst>
      <p:ext uri="{BB962C8B-B14F-4D97-AF65-F5344CB8AC3E}">
        <p14:creationId xmlns:p14="http://schemas.microsoft.com/office/powerpoint/2010/main" val="887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11C7EF-6176-0931-A6AE-EF891CBC598E}"/>
              </a:ext>
            </a:extLst>
          </p:cNvPr>
          <p:cNvSpPr>
            <a:spLocks noGrp="1"/>
          </p:cNvSpPr>
          <p:nvPr>
            <p:ph type="title"/>
          </p:nvPr>
        </p:nvSpPr>
        <p:spPr/>
        <p:txBody>
          <a:bodyPr/>
          <a:lstStyle/>
          <a:p>
            <a:r>
              <a:rPr lang="en-US" dirty="0"/>
              <a:t>Some Resources</a:t>
            </a:r>
          </a:p>
        </p:txBody>
      </p:sp>
      <p:sp>
        <p:nvSpPr>
          <p:cNvPr id="5" name="Content Placeholder 4">
            <a:extLst>
              <a:ext uri="{FF2B5EF4-FFF2-40B4-BE49-F238E27FC236}">
                <a16:creationId xmlns:a16="http://schemas.microsoft.com/office/drawing/2014/main" id="{769F3057-1C4E-CB18-AB6D-86BC3980291C}"/>
              </a:ext>
            </a:extLst>
          </p:cNvPr>
          <p:cNvSpPr>
            <a:spLocks noGrp="1"/>
          </p:cNvSpPr>
          <p:nvPr>
            <p:ph idx="1"/>
          </p:nvPr>
        </p:nvSpPr>
        <p:spPr/>
        <p:txBody>
          <a:bodyPr/>
          <a:lstStyle/>
          <a:p>
            <a:r>
              <a:rPr lang="en-US" dirty="0">
                <a:hlinkClick r:id="rId2"/>
              </a:rPr>
              <a:t>NIH Instructions for Biosketches</a:t>
            </a:r>
            <a:endParaRPr lang="en-US" dirty="0"/>
          </a:p>
          <a:p>
            <a:r>
              <a:rPr lang="en-US" dirty="0">
                <a:hlinkClick r:id="rId3"/>
              </a:rPr>
              <a:t>Help with MyBibliography</a:t>
            </a:r>
            <a:endParaRPr lang="en-US" dirty="0"/>
          </a:p>
          <a:p>
            <a:r>
              <a:rPr lang="en-US" dirty="0">
                <a:hlinkClick r:id="rId4"/>
              </a:rPr>
              <a:t>Video on Using </a:t>
            </a:r>
            <a:r>
              <a:rPr lang="en-US" dirty="0" err="1">
                <a:hlinkClick r:id="rId4"/>
              </a:rPr>
              <a:t>SciENcv</a:t>
            </a:r>
            <a:endParaRPr lang="en-US" dirty="0"/>
          </a:p>
          <a:p>
            <a:r>
              <a:rPr lang="en-US" dirty="0">
                <a:hlinkClick r:id="rId5"/>
              </a:rPr>
              <a:t>SciENcv</a:t>
            </a:r>
            <a:endParaRPr lang="en-US" dirty="0"/>
          </a:p>
          <a:p>
            <a:r>
              <a:rPr lang="en-US" dirty="0">
                <a:hlinkClick r:id="rId6"/>
              </a:rPr>
              <a:t>ORCID</a:t>
            </a:r>
            <a:endParaRPr lang="en-US" dirty="0"/>
          </a:p>
          <a:p>
            <a:r>
              <a:rPr lang="en-US" dirty="0">
                <a:hlinkClick r:id="rId7"/>
              </a:rPr>
              <a:t>U-Arizona CV Guide</a:t>
            </a:r>
            <a:endParaRPr lang="en-US" dirty="0"/>
          </a:p>
        </p:txBody>
      </p:sp>
    </p:spTree>
    <p:extLst>
      <p:ext uri="{BB962C8B-B14F-4D97-AF65-F5344CB8AC3E}">
        <p14:creationId xmlns:p14="http://schemas.microsoft.com/office/powerpoint/2010/main" val="2112677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C44DB18-414B-B7E8-C29B-7787BE2C2F79}"/>
              </a:ext>
            </a:extLst>
          </p:cNvPr>
          <p:cNvPicPr>
            <a:picLocks noGrp="1" noChangeAspect="1"/>
          </p:cNvPicPr>
          <p:nvPr>
            <p:ph idx="1"/>
          </p:nvPr>
        </p:nvPicPr>
        <p:blipFill>
          <a:blip r:embed="rId2"/>
          <a:stretch>
            <a:fillRect/>
          </a:stretch>
        </p:blipFill>
        <p:spPr>
          <a:xfrm>
            <a:off x="1152707" y="643466"/>
            <a:ext cx="9886585" cy="5571067"/>
          </a:xfrm>
          <a:prstGeom prst="rect">
            <a:avLst/>
          </a:prstGeom>
        </p:spPr>
      </p:pic>
    </p:spTree>
    <p:extLst>
      <p:ext uri="{BB962C8B-B14F-4D97-AF65-F5344CB8AC3E}">
        <p14:creationId xmlns:p14="http://schemas.microsoft.com/office/powerpoint/2010/main" val="3351645413"/>
      </p:ext>
    </p:extLst>
  </p:cSld>
  <p:clrMapOvr>
    <a:masterClrMapping/>
  </p:clrMapOvr>
  <p:transition spd="slow" advClick="0" advTm="1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CC3711-DB19-2148-B553-E40B2A7C1999}"/>
              </a:ext>
            </a:extLst>
          </p:cNvPr>
          <p:cNvSpPr>
            <a:spLocks noGrp="1"/>
          </p:cNvSpPr>
          <p:nvPr>
            <p:ph type="title"/>
          </p:nvPr>
        </p:nvSpPr>
        <p:spPr/>
        <p:txBody>
          <a:bodyPr/>
          <a:lstStyle/>
          <a:p>
            <a:r>
              <a:rPr lang="en-US" dirty="0"/>
              <a:t>Upcoming workshops and activities</a:t>
            </a:r>
          </a:p>
        </p:txBody>
      </p:sp>
      <p:sp>
        <p:nvSpPr>
          <p:cNvPr id="5" name="Content Placeholder 4">
            <a:extLst>
              <a:ext uri="{FF2B5EF4-FFF2-40B4-BE49-F238E27FC236}">
                <a16:creationId xmlns:a16="http://schemas.microsoft.com/office/drawing/2014/main" id="{CC05372B-BFA1-E422-475E-888A8A587C57}"/>
              </a:ext>
            </a:extLst>
          </p:cNvPr>
          <p:cNvSpPr>
            <a:spLocks noGrp="1"/>
          </p:cNvSpPr>
          <p:nvPr>
            <p:ph idx="1"/>
          </p:nvPr>
        </p:nvSpPr>
        <p:spPr/>
        <p:txBody>
          <a:bodyPr>
            <a:normAutofit fontScale="85000" lnSpcReduction="20000"/>
          </a:bodyPr>
          <a:lstStyle/>
          <a:p>
            <a:r>
              <a:rPr lang="en-US" dirty="0"/>
              <a:t>Upcoming workshops</a:t>
            </a:r>
          </a:p>
          <a:p>
            <a:r>
              <a:rPr lang="en-US" b="1" dirty="0"/>
              <a:t>Michigan Genomics Initiative (MGI) - Data Access Workshop</a:t>
            </a:r>
          </a:p>
          <a:p>
            <a:pPr lvl="1"/>
            <a:r>
              <a:rPr lang="en-US" dirty="0"/>
              <a:t>Weds, March 25, 10:00am-11:30am register </a:t>
            </a:r>
            <a:r>
              <a:rPr lang="en-US" dirty="0">
                <a:hlinkClick r:id="rId2"/>
              </a:rPr>
              <a:t>here</a:t>
            </a:r>
            <a:endParaRPr lang="en-US" dirty="0"/>
          </a:p>
          <a:p>
            <a:r>
              <a:rPr lang="en-US" b="1" dirty="0"/>
              <a:t>Are You LinkedIn? (for Graduate Students) </a:t>
            </a:r>
            <a:r>
              <a:rPr lang="en-US" dirty="0">
                <a:hlinkClick r:id="rId3"/>
              </a:rPr>
              <a:t>here</a:t>
            </a:r>
            <a:endParaRPr lang="en-US" dirty="0"/>
          </a:p>
          <a:p>
            <a:r>
              <a:rPr lang="en-US" b="1" dirty="0"/>
              <a:t>Pitch Perfect: How to Effectively Network/Build a Strong Pitch(</a:t>
            </a:r>
            <a:r>
              <a:rPr lang="en-US" b="1" dirty="0" err="1"/>
              <a:t>forGraduate</a:t>
            </a:r>
            <a:r>
              <a:rPr lang="en-US" b="1" dirty="0"/>
              <a:t> Students) </a:t>
            </a:r>
            <a:r>
              <a:rPr lang="en-US" dirty="0">
                <a:hlinkClick r:id="rId4"/>
              </a:rPr>
              <a:t>here</a:t>
            </a:r>
            <a:endParaRPr lang="en-US" dirty="0"/>
          </a:p>
          <a:p>
            <a:pPr lvl="1"/>
            <a:endParaRPr lang="en-US" dirty="0"/>
          </a:p>
          <a:p>
            <a:r>
              <a:rPr lang="en-US" dirty="0"/>
              <a:t>Upcoming CDI Workshops</a:t>
            </a:r>
          </a:p>
          <a:p>
            <a:pPr lvl="1"/>
            <a:r>
              <a:rPr lang="en-US" dirty="0"/>
              <a:t>Teaching (March)</a:t>
            </a:r>
          </a:p>
          <a:p>
            <a:pPr lvl="1"/>
            <a:r>
              <a:rPr lang="en-US" dirty="0"/>
              <a:t>AI in Research (April)</a:t>
            </a:r>
          </a:p>
          <a:p>
            <a:pPr lvl="1"/>
            <a:r>
              <a:rPr lang="en-US" dirty="0"/>
              <a:t>Trainee Awards and Former Trainee Panel (May)</a:t>
            </a:r>
          </a:p>
          <a:p>
            <a:pPr lvl="1"/>
            <a:r>
              <a:rPr lang="en-US" dirty="0"/>
              <a:t>Mentoring undergrads and picnic social (June)</a:t>
            </a:r>
          </a:p>
          <a:p>
            <a:r>
              <a:rPr lang="en-US" dirty="0"/>
              <a:t>F31/F32 writing (this summer – for August deadlines)</a:t>
            </a:r>
          </a:p>
        </p:txBody>
      </p:sp>
    </p:spTree>
    <p:extLst>
      <p:ext uri="{BB962C8B-B14F-4D97-AF65-F5344CB8AC3E}">
        <p14:creationId xmlns:p14="http://schemas.microsoft.com/office/powerpoint/2010/main" val="3275939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BDDC0F-6162-85ED-7C48-6CC55BEE292B}"/>
              </a:ext>
            </a:extLst>
          </p:cNvPr>
          <p:cNvSpPr>
            <a:spLocks noGrp="1"/>
          </p:cNvSpPr>
          <p:nvPr>
            <p:ph type="title"/>
          </p:nvPr>
        </p:nvSpPr>
        <p:spPr>
          <a:xfrm>
            <a:off x="838200" y="1195697"/>
            <a:ext cx="3200400" cy="4238118"/>
          </a:xfrm>
        </p:spPr>
        <p:txBody>
          <a:bodyPr>
            <a:normAutofit/>
          </a:bodyPr>
          <a:lstStyle/>
          <a:p>
            <a:r>
              <a:rPr lang="en-US">
                <a:solidFill>
                  <a:schemeClr val="bg1"/>
                </a:solidFill>
              </a:rPr>
              <a:t>Your CV</a:t>
            </a:r>
          </a:p>
        </p:txBody>
      </p:sp>
      <p:grpSp>
        <p:nvGrpSpPr>
          <p:cNvPr id="15"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6" name="Freeform: Shape 15">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9" name="Oval 18">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3"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4" name="Freeform: Shape 23">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7" name="Content Placeholder 4">
            <a:extLst>
              <a:ext uri="{FF2B5EF4-FFF2-40B4-BE49-F238E27FC236}">
                <a16:creationId xmlns:a16="http://schemas.microsoft.com/office/drawing/2014/main" id="{4D8633BF-237A-C15D-814D-01477B5B4810}"/>
              </a:ext>
            </a:extLst>
          </p:cNvPr>
          <p:cNvGraphicFramePr>
            <a:graphicFrameLocks noGrp="1"/>
          </p:cNvGraphicFramePr>
          <p:nvPr>
            <p:ph idx="1"/>
            <p:extLst>
              <p:ext uri="{D42A27DB-BD31-4B8C-83A1-F6EECF244321}">
                <p14:modId xmlns:p14="http://schemas.microsoft.com/office/powerpoint/2010/main" val="1517348285"/>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302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6B9DFA-71A9-34C1-2E13-C8FB829C64FC}"/>
              </a:ext>
            </a:extLst>
          </p:cNvPr>
          <p:cNvSpPr>
            <a:spLocks noGrp="1"/>
          </p:cNvSpPr>
          <p:nvPr>
            <p:ph type="title"/>
          </p:nvPr>
        </p:nvSpPr>
        <p:spPr>
          <a:xfrm>
            <a:off x="838200" y="668377"/>
            <a:ext cx="10515600" cy="1325563"/>
          </a:xfrm>
        </p:spPr>
        <p:txBody>
          <a:bodyPr>
            <a:normAutofit/>
          </a:bodyPr>
          <a:lstStyle/>
          <a:p>
            <a:r>
              <a:rPr lang="en-US" dirty="0"/>
              <a:t>Recommended Sections</a:t>
            </a:r>
          </a:p>
        </p:txBody>
      </p:sp>
      <p:sp>
        <p:nvSpPr>
          <p:cNvPr id="3" name="Content Placeholder 2">
            <a:extLst>
              <a:ext uri="{FF2B5EF4-FFF2-40B4-BE49-F238E27FC236}">
                <a16:creationId xmlns:a16="http://schemas.microsoft.com/office/drawing/2014/main" id="{D3C81D7D-76B8-6D8E-0ACC-E86334ADF0A8}"/>
              </a:ext>
            </a:extLst>
          </p:cNvPr>
          <p:cNvSpPr>
            <a:spLocks noGrp="1"/>
          </p:cNvSpPr>
          <p:nvPr>
            <p:ph sz="half" idx="1"/>
          </p:nvPr>
        </p:nvSpPr>
        <p:spPr>
          <a:xfrm>
            <a:off x="838200" y="2177456"/>
            <a:ext cx="5097780" cy="3795748"/>
          </a:xfrm>
        </p:spPr>
        <p:txBody>
          <a:bodyPr>
            <a:normAutofit/>
          </a:bodyPr>
          <a:lstStyle/>
          <a:p>
            <a:r>
              <a:rPr lang="en-US" sz="2400" dirty="0"/>
              <a:t>Education</a:t>
            </a:r>
          </a:p>
          <a:p>
            <a:r>
              <a:rPr lang="en-US" sz="2400" dirty="0"/>
              <a:t>Research Experience</a:t>
            </a:r>
          </a:p>
          <a:p>
            <a:r>
              <a:rPr lang="en-US" sz="2400" dirty="0"/>
              <a:t>Papers</a:t>
            </a:r>
          </a:p>
          <a:p>
            <a:r>
              <a:rPr lang="en-US" sz="2400" dirty="0"/>
              <a:t>Presentations</a:t>
            </a:r>
          </a:p>
          <a:p>
            <a:r>
              <a:rPr lang="en-US" sz="2400" dirty="0"/>
              <a:t>Honors</a:t>
            </a:r>
          </a:p>
          <a:p>
            <a:r>
              <a:rPr lang="en-US" sz="2400" dirty="0"/>
              <a:t>Teaching</a:t>
            </a:r>
          </a:p>
          <a:p>
            <a:r>
              <a:rPr lang="en-US" sz="2400" dirty="0"/>
              <a:t>Service and Outreach</a:t>
            </a:r>
          </a:p>
          <a:p>
            <a:r>
              <a:rPr lang="en-US" sz="2400" dirty="0"/>
              <a:t>Skills</a:t>
            </a:r>
          </a:p>
          <a:p>
            <a:endParaRPr lang="en-US" sz="2400" dirty="0"/>
          </a:p>
        </p:txBody>
      </p:sp>
      <p:sp>
        <p:nvSpPr>
          <p:cNvPr id="4" name="Content Placeholder 3">
            <a:extLst>
              <a:ext uri="{FF2B5EF4-FFF2-40B4-BE49-F238E27FC236}">
                <a16:creationId xmlns:a16="http://schemas.microsoft.com/office/drawing/2014/main" id="{69430459-782D-4386-FD3F-A8D62CC566E4}"/>
              </a:ext>
            </a:extLst>
          </p:cNvPr>
          <p:cNvSpPr>
            <a:spLocks noGrp="1"/>
          </p:cNvSpPr>
          <p:nvPr>
            <p:ph sz="half" idx="2"/>
          </p:nvPr>
        </p:nvSpPr>
        <p:spPr>
          <a:xfrm>
            <a:off x="6256020" y="2177456"/>
            <a:ext cx="5097780" cy="3795748"/>
          </a:xfrm>
        </p:spPr>
        <p:txBody>
          <a:bodyPr>
            <a:normAutofit/>
          </a:bodyPr>
          <a:lstStyle/>
          <a:p>
            <a:r>
              <a:rPr lang="en-US" sz="2400" dirty="0"/>
              <a:t>Reverse chronological</a:t>
            </a:r>
          </a:p>
          <a:p>
            <a:r>
              <a:rPr lang="en-US" sz="2400" dirty="0"/>
              <a:t>In preparation?</a:t>
            </a:r>
          </a:p>
          <a:p>
            <a:r>
              <a:rPr lang="en-US" sz="2400" dirty="0"/>
              <a:t>No photos</a:t>
            </a:r>
          </a:p>
          <a:p>
            <a:endParaRPr lang="en-US" sz="2400" dirty="0"/>
          </a:p>
          <a:p>
            <a:r>
              <a:rPr lang="en-US" sz="2400" dirty="0"/>
              <a:t>Consider a personal statement</a:t>
            </a:r>
          </a:p>
          <a:p>
            <a:r>
              <a:rPr lang="en-US" sz="2400" dirty="0"/>
              <a:t>Links to professional identities (</a:t>
            </a:r>
            <a:r>
              <a:rPr lang="en-US" sz="2400" dirty="0" err="1"/>
              <a:t>MyBibliography</a:t>
            </a:r>
            <a:r>
              <a:rPr lang="en-US" sz="2400" dirty="0"/>
              <a:t>, ORCID, Google Scholar, Website, Socials)</a:t>
            </a:r>
          </a:p>
        </p:txBody>
      </p:sp>
    </p:spTree>
    <p:extLst>
      <p:ext uri="{BB962C8B-B14F-4D97-AF65-F5344CB8AC3E}">
        <p14:creationId xmlns:p14="http://schemas.microsoft.com/office/powerpoint/2010/main" val="323113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DFBCDD-ADC6-916E-12AF-222C241BB9C4}"/>
              </a:ext>
            </a:extLst>
          </p:cNvPr>
          <p:cNvSpPr>
            <a:spLocks noGrp="1"/>
          </p:cNvSpPr>
          <p:nvPr>
            <p:ph type="title"/>
          </p:nvPr>
        </p:nvSpPr>
        <p:spPr>
          <a:xfrm>
            <a:off x="838200" y="365125"/>
            <a:ext cx="5558489" cy="1325563"/>
          </a:xfrm>
        </p:spPr>
        <p:txBody>
          <a:bodyPr>
            <a:normAutofit/>
          </a:bodyPr>
          <a:lstStyle/>
          <a:p>
            <a:r>
              <a:rPr lang="en-US" dirty="0"/>
              <a:t>Things people may forget to include</a:t>
            </a:r>
          </a:p>
        </p:txBody>
      </p:sp>
      <p:sp>
        <p:nvSpPr>
          <p:cNvPr id="12" name="Freeform: Shape 11">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728DAFFB-F429-4900-D180-2DEC11CD6817}"/>
              </a:ext>
            </a:extLst>
          </p:cNvPr>
          <p:cNvSpPr>
            <a:spLocks noGrp="1"/>
          </p:cNvSpPr>
          <p:nvPr>
            <p:ph idx="1"/>
          </p:nvPr>
        </p:nvSpPr>
        <p:spPr>
          <a:xfrm>
            <a:off x="838200" y="1825625"/>
            <a:ext cx="5558489" cy="4351338"/>
          </a:xfrm>
        </p:spPr>
        <p:txBody>
          <a:bodyPr>
            <a:normAutofit/>
          </a:bodyPr>
          <a:lstStyle/>
          <a:p>
            <a:r>
              <a:rPr lang="en-US" dirty="0"/>
              <a:t>Posters at smaller conferences/internal meetings</a:t>
            </a:r>
          </a:p>
          <a:p>
            <a:r>
              <a:rPr lang="en-US" dirty="0"/>
              <a:t>Workship participation</a:t>
            </a:r>
          </a:p>
          <a:p>
            <a:r>
              <a:rPr lang="en-US" dirty="0"/>
              <a:t>Outreach activities</a:t>
            </a:r>
          </a:p>
          <a:p>
            <a:r>
              <a:rPr lang="en-US" dirty="0"/>
              <a:t>Publication reviews (or co-reviews)</a:t>
            </a:r>
          </a:p>
          <a:p>
            <a:r>
              <a:rPr lang="en-US" dirty="0"/>
              <a:t>Guest lectures/mini lectures</a:t>
            </a:r>
          </a:p>
        </p:txBody>
      </p:sp>
      <p:sp>
        <p:nvSpPr>
          <p:cNvPr id="14" name="Oval 13">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Block Arc 15">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98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57D29-8F11-8BC9-A2A3-BCB456710F9F}"/>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Let’s look at some examples</a:t>
            </a:r>
          </a:p>
        </p:txBody>
      </p:sp>
      <p:sp>
        <p:nvSpPr>
          <p:cNvPr id="4" name="Text Placeholder 3">
            <a:extLst>
              <a:ext uri="{FF2B5EF4-FFF2-40B4-BE49-F238E27FC236}">
                <a16:creationId xmlns:a16="http://schemas.microsoft.com/office/drawing/2014/main" id="{5C265285-95AF-A2A1-1968-5F64E6CBF1D9}"/>
              </a:ext>
            </a:extLst>
          </p:cNvPr>
          <p:cNvSpPr>
            <a:spLocks noGrp="1"/>
          </p:cNvSpPr>
          <p:nvPr>
            <p:ph type="body" idx="1"/>
          </p:nvPr>
        </p:nvSpPr>
        <p:spPr>
          <a:xfrm>
            <a:off x="890339" y="4636008"/>
            <a:ext cx="3734014" cy="1572768"/>
          </a:xfrm>
        </p:spPr>
        <p:txBody>
          <a:bodyPr vert="horz" lIns="91440" tIns="45720" rIns="91440" bIns="45720" rtlCol="0">
            <a:normAutofit/>
          </a:bodyPr>
          <a:lstStyle/>
          <a:p>
            <a:r>
              <a:rPr lang="en-US" sz="1700">
                <a:solidFill>
                  <a:schemeClr val="tx1"/>
                </a:solidFill>
                <a:hlinkClick r:id="rId2"/>
              </a:rPr>
              <a:t>myumi.ch/152Zn</a:t>
            </a:r>
            <a:endParaRPr lang="en-US" sz="1700">
              <a:solidFill>
                <a:schemeClr val="tx1"/>
              </a:solidFill>
            </a:endParaRPr>
          </a:p>
          <a:p>
            <a:endParaRPr lang="en-US" sz="1700">
              <a:solidFill>
                <a:schemeClr val="tx1"/>
              </a:solidFill>
            </a:endParaRPr>
          </a:p>
          <a:p>
            <a:r>
              <a:rPr lang="en-US" sz="1700">
                <a:solidFill>
                  <a:schemeClr val="tx1"/>
                </a:solidFill>
              </a:rPr>
              <a:t>Is the format consistent? Is anything missing? Is the "in prep" language honest? What's the strongest section?</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5" descr="A qr code with a letter m&#10;&#10;AI-generated content may be incorrect.">
            <a:extLst>
              <a:ext uri="{FF2B5EF4-FFF2-40B4-BE49-F238E27FC236}">
                <a16:creationId xmlns:a16="http://schemas.microsoft.com/office/drawing/2014/main" id="{AEF3711E-38DB-FFE6-35C2-1421B4C57894}"/>
              </a:ext>
            </a:extLst>
          </p:cNvPr>
          <p:cNvPicPr>
            <a:picLocks noChangeAspect="1"/>
          </p:cNvPicPr>
          <p:nvPr/>
        </p:nvPicPr>
        <p:blipFill>
          <a:blip r:embed="rId3"/>
          <a:srcRect r="-1" b="30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0457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487CD-3706-7BEA-9874-22E5A9768BA2}"/>
              </a:ext>
            </a:extLst>
          </p:cNvPr>
          <p:cNvSpPr>
            <a:spLocks noGrp="1"/>
          </p:cNvSpPr>
          <p:nvPr>
            <p:ph type="title"/>
          </p:nvPr>
        </p:nvSpPr>
        <p:spPr/>
        <p:txBody>
          <a:bodyPr/>
          <a:lstStyle/>
          <a:p>
            <a:r>
              <a:rPr lang="en-US" dirty="0" err="1"/>
              <a:t>Biosketches</a:t>
            </a:r>
            <a:endParaRPr lang="en-US" dirty="0"/>
          </a:p>
        </p:txBody>
      </p:sp>
      <p:sp>
        <p:nvSpPr>
          <p:cNvPr id="5" name="Text Placeholder 4">
            <a:extLst>
              <a:ext uri="{FF2B5EF4-FFF2-40B4-BE49-F238E27FC236}">
                <a16:creationId xmlns:a16="http://schemas.microsoft.com/office/drawing/2014/main" id="{9E1A3C6E-6E3A-C522-A3DE-F324FDABF8C7}"/>
              </a:ext>
            </a:extLst>
          </p:cNvPr>
          <p:cNvSpPr>
            <a:spLocks noGrp="1"/>
          </p:cNvSpPr>
          <p:nvPr>
            <p:ph type="body" idx="1"/>
          </p:nvPr>
        </p:nvSpPr>
        <p:spPr/>
        <p:txBody>
          <a:bodyPr/>
          <a:lstStyle/>
          <a:p>
            <a:r>
              <a:rPr lang="en-US" dirty="0"/>
              <a:t>New format as of January 2025</a:t>
            </a:r>
          </a:p>
        </p:txBody>
      </p:sp>
    </p:spTree>
    <p:extLst>
      <p:ext uri="{BB962C8B-B14F-4D97-AF65-F5344CB8AC3E}">
        <p14:creationId xmlns:p14="http://schemas.microsoft.com/office/powerpoint/2010/main" val="2148977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2DB7E8-481F-3C7F-BA8A-160045DC9249}"/>
              </a:ext>
            </a:extLst>
          </p:cNvPr>
          <p:cNvSpPr>
            <a:spLocks noGrp="1"/>
          </p:cNvSpPr>
          <p:nvPr>
            <p:ph type="title"/>
          </p:nvPr>
        </p:nvSpPr>
        <p:spPr>
          <a:xfrm>
            <a:off x="761803" y="350196"/>
            <a:ext cx="4646904" cy="1624520"/>
          </a:xfrm>
        </p:spPr>
        <p:txBody>
          <a:bodyPr anchor="ctr">
            <a:normAutofit/>
          </a:bodyPr>
          <a:lstStyle/>
          <a:p>
            <a:r>
              <a:rPr lang="en-US" sz="4000"/>
              <a:t>Key Changes as of January 2026</a:t>
            </a:r>
          </a:p>
        </p:txBody>
      </p:sp>
      <p:sp>
        <p:nvSpPr>
          <p:cNvPr id="5" name="Content Placeholder 4">
            <a:extLst>
              <a:ext uri="{FF2B5EF4-FFF2-40B4-BE49-F238E27FC236}">
                <a16:creationId xmlns:a16="http://schemas.microsoft.com/office/drawing/2014/main" id="{B4A38B29-2D23-3BB0-FD24-9D5E82DABFE0}"/>
              </a:ext>
            </a:extLst>
          </p:cNvPr>
          <p:cNvSpPr>
            <a:spLocks noGrp="1"/>
          </p:cNvSpPr>
          <p:nvPr>
            <p:ph idx="1"/>
          </p:nvPr>
        </p:nvSpPr>
        <p:spPr>
          <a:xfrm>
            <a:off x="761802" y="2743200"/>
            <a:ext cx="4646905" cy="3613149"/>
          </a:xfrm>
        </p:spPr>
        <p:txBody>
          <a:bodyPr anchor="ctr">
            <a:normAutofit/>
          </a:bodyPr>
          <a:lstStyle/>
          <a:p>
            <a:r>
              <a:rPr lang="en-US" sz="2000" dirty="0"/>
              <a:t>Must use </a:t>
            </a:r>
            <a:r>
              <a:rPr lang="en-US" sz="2000" dirty="0" err="1"/>
              <a:t>SciENcv</a:t>
            </a:r>
            <a:r>
              <a:rPr lang="en-US" sz="2000" dirty="0"/>
              <a:t>/</a:t>
            </a:r>
            <a:r>
              <a:rPr lang="en-US" sz="2000" dirty="0" err="1"/>
              <a:t>MyNCBI</a:t>
            </a:r>
            <a:endParaRPr lang="en-US" sz="2000" dirty="0"/>
          </a:p>
          <a:p>
            <a:r>
              <a:rPr lang="en-US" sz="2000" dirty="0"/>
              <a:t>10 research products (down from 24)</a:t>
            </a:r>
          </a:p>
          <a:p>
            <a:r>
              <a:rPr lang="en-US" sz="2000" dirty="0"/>
              <a:t>Max of 15 honors</a:t>
            </a:r>
          </a:p>
          <a:p>
            <a:r>
              <a:rPr lang="en-US" sz="2000" dirty="0"/>
              <a:t>No citations in contributions</a:t>
            </a:r>
          </a:p>
          <a:p>
            <a:r>
              <a:rPr lang="en-US" sz="2000" dirty="0"/>
              <a:t>Complete list (</a:t>
            </a:r>
            <a:r>
              <a:rPr lang="en-US" sz="2000" dirty="0" err="1"/>
              <a:t>MyBibliography</a:t>
            </a:r>
            <a:r>
              <a:rPr lang="en-US" sz="2000" dirty="0"/>
              <a:t>) cannot be included</a:t>
            </a:r>
          </a:p>
          <a:p>
            <a:r>
              <a:rPr lang="en-US" sz="2000" dirty="0"/>
              <a:t>Cannot be edited after download/e-signing</a:t>
            </a:r>
          </a:p>
          <a:p>
            <a:r>
              <a:rPr lang="en-US" sz="2000" dirty="0"/>
              <a:t>Create a template, update it for each proposal</a:t>
            </a:r>
          </a:p>
        </p:txBody>
      </p:sp>
      <p:pic>
        <p:nvPicPr>
          <p:cNvPr id="7" name="Picture 6" descr="Pen placed on top of a signature line">
            <a:extLst>
              <a:ext uri="{FF2B5EF4-FFF2-40B4-BE49-F238E27FC236}">
                <a16:creationId xmlns:a16="http://schemas.microsoft.com/office/drawing/2014/main" id="{23596EC2-23C7-0611-ABA0-72172C384C19}"/>
              </a:ext>
            </a:extLst>
          </p:cNvPr>
          <p:cNvPicPr>
            <a:picLocks noChangeAspect="1"/>
          </p:cNvPicPr>
          <p:nvPr/>
        </p:nvPicPr>
        <p:blipFill>
          <a:blip r:embed="rId2"/>
          <a:srcRect l="40601" r="-2" b="-2"/>
          <a:stretch>
            <a:fillRect/>
          </a:stretch>
        </p:blipFill>
        <p:spPr>
          <a:xfrm>
            <a:off x="6096000" y="1"/>
            <a:ext cx="6102825" cy="6858000"/>
          </a:xfrm>
          <a:prstGeom prst="rect">
            <a:avLst/>
          </a:prstGeom>
        </p:spPr>
      </p:pic>
    </p:spTree>
    <p:extLst>
      <p:ext uri="{BB962C8B-B14F-4D97-AF65-F5344CB8AC3E}">
        <p14:creationId xmlns:p14="http://schemas.microsoft.com/office/powerpoint/2010/main" val="164718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85052F-B9FD-B503-4A65-4F47368247C9}"/>
              </a:ext>
            </a:extLst>
          </p:cNvPr>
          <p:cNvSpPr>
            <a:spLocks noGrp="1"/>
          </p:cNvSpPr>
          <p:nvPr>
            <p:ph type="title"/>
          </p:nvPr>
        </p:nvSpPr>
        <p:spPr>
          <a:xfrm>
            <a:off x="838200" y="365125"/>
            <a:ext cx="10515600" cy="1325563"/>
          </a:xfrm>
        </p:spPr>
        <p:txBody>
          <a:bodyPr>
            <a:normAutofit/>
          </a:bodyPr>
          <a:lstStyle/>
          <a:p>
            <a:r>
              <a:rPr lang="en-US" sz="5400"/>
              <a:t>Managing your digital identity</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AD1BA61-6CB1-6811-229E-FC030483E350}"/>
              </a:ext>
            </a:extLst>
          </p:cNvPr>
          <p:cNvGraphicFramePr>
            <a:graphicFrameLocks noGrp="1"/>
          </p:cNvGraphicFramePr>
          <p:nvPr>
            <p:ph idx="1"/>
            <p:extLst>
              <p:ext uri="{D42A27DB-BD31-4B8C-83A1-F6EECF244321}">
                <p14:modId xmlns:p14="http://schemas.microsoft.com/office/powerpoint/2010/main" val="332776227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3457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1312</TotalTime>
  <Words>1956</Words>
  <Application>Microsoft Macintosh PowerPoint</Application>
  <PresentationFormat>Widescreen</PresentationFormat>
  <Paragraphs>168</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Calibri</vt:lpstr>
      <vt:lpstr>Office Theme</vt:lpstr>
      <vt:lpstr>Building Your Academic Profile</vt:lpstr>
      <vt:lpstr>Plan for today</vt:lpstr>
      <vt:lpstr>Your CV</vt:lpstr>
      <vt:lpstr>Recommended Sections</vt:lpstr>
      <vt:lpstr>Things people may forget to include</vt:lpstr>
      <vt:lpstr>Let’s look at some examples</vt:lpstr>
      <vt:lpstr>Biosketches</vt:lpstr>
      <vt:lpstr>Key Changes as of January 2026</vt:lpstr>
      <vt:lpstr>Managing your digital identity</vt:lpstr>
      <vt:lpstr>ORCID/eRA Commons/MyNCBI</vt:lpstr>
      <vt:lpstr>Populating MyBibliography</vt:lpstr>
      <vt:lpstr>Research Products  </vt:lpstr>
      <vt:lpstr>Products you might forget</vt:lpstr>
      <vt:lpstr>Making Biosketch from SciENcv</vt:lpstr>
      <vt:lpstr>Personal Statement</vt:lpstr>
      <vt:lpstr>Example Statements (Fake 5th year PhD)</vt:lpstr>
      <vt:lpstr>Read and Review</vt:lpstr>
      <vt:lpstr>Honors (Can List Up to 15)</vt:lpstr>
      <vt:lpstr>Research Accomplishments</vt:lpstr>
      <vt:lpstr>Read and Review</vt:lpstr>
      <vt:lpstr>Some Resources</vt:lpstr>
      <vt:lpstr>PowerPoint Presentation</vt:lpstr>
      <vt:lpstr>Upcoming workshops and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Dave Bridges</dc:creator>
  <cp:lastModifiedBy>Dave Bridges</cp:lastModifiedBy>
  <cp:revision>17</cp:revision>
  <dcterms:created xsi:type="dcterms:W3CDTF">2026-02-26T17:33:32Z</dcterms:created>
  <dcterms:modified xsi:type="dcterms:W3CDTF">2026-02-27T17:01:55Z</dcterms:modified>
</cp:coreProperties>
</file>